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84E4CC-CC25-4063-8303-1427F24D3A19}" type="datetimeFigureOut">
              <a:rPr lang="es-PY" smtClean="0"/>
              <a:t>23/09/2012</a:t>
            </a:fld>
            <a:endParaRPr lang="es-P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DC60C-B65B-4465-A060-7D5653110C5C}" type="slidenum">
              <a:rPr lang="es-PY" smtClean="0"/>
              <a:t>‹Nº›</a:t>
            </a:fld>
            <a:endParaRPr lang="es-PY"/>
          </a:p>
        </p:txBody>
      </p:sp>
    </p:spTree>
    <p:extLst>
      <p:ext uri="{BB962C8B-B14F-4D97-AF65-F5344CB8AC3E}">
        <p14:creationId xmlns:p14="http://schemas.microsoft.com/office/powerpoint/2010/main" val="270560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Y"/>
          </a:p>
        </p:txBody>
      </p:sp>
      <p:sp>
        <p:nvSpPr>
          <p:cNvPr id="4" name="3 Marcador de fecha"/>
          <p:cNvSpPr>
            <a:spLocks noGrp="1"/>
          </p:cNvSpPr>
          <p:nvPr>
            <p:ph type="dt" sz="half" idx="10"/>
          </p:nvPr>
        </p:nvSpPr>
        <p:spPr/>
        <p:txBody>
          <a:bodyPr/>
          <a:lstStyle/>
          <a:p>
            <a:fld id="{A4B67625-821F-40E7-A347-1E1B7F6C5C29}" type="datetimeFigureOut">
              <a:rPr lang="es-PY" smtClean="0"/>
              <a:t>23/09/2012</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2F7F7F55-ACD2-4CA1-B0E5-BC1D32174033}" type="slidenum">
              <a:rPr lang="es-PY" smtClean="0"/>
              <a:t>‹Nº›</a:t>
            </a:fld>
            <a:endParaRPr lang="es-PY"/>
          </a:p>
        </p:txBody>
      </p:sp>
    </p:spTree>
    <p:extLst>
      <p:ext uri="{BB962C8B-B14F-4D97-AF65-F5344CB8AC3E}">
        <p14:creationId xmlns:p14="http://schemas.microsoft.com/office/powerpoint/2010/main" val="55089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A4B67625-821F-40E7-A347-1E1B7F6C5C29}" type="datetimeFigureOut">
              <a:rPr lang="es-PY" smtClean="0"/>
              <a:t>23/09/2012</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2F7F7F55-ACD2-4CA1-B0E5-BC1D32174033}" type="slidenum">
              <a:rPr lang="es-PY" smtClean="0"/>
              <a:t>‹Nº›</a:t>
            </a:fld>
            <a:endParaRPr lang="es-PY"/>
          </a:p>
        </p:txBody>
      </p:sp>
    </p:spTree>
    <p:extLst>
      <p:ext uri="{BB962C8B-B14F-4D97-AF65-F5344CB8AC3E}">
        <p14:creationId xmlns:p14="http://schemas.microsoft.com/office/powerpoint/2010/main" val="273178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A4B67625-821F-40E7-A347-1E1B7F6C5C29}" type="datetimeFigureOut">
              <a:rPr lang="es-PY" smtClean="0"/>
              <a:t>23/09/2012</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2F7F7F55-ACD2-4CA1-B0E5-BC1D32174033}" type="slidenum">
              <a:rPr lang="es-PY" smtClean="0"/>
              <a:t>‹Nº›</a:t>
            </a:fld>
            <a:endParaRPr lang="es-PY"/>
          </a:p>
        </p:txBody>
      </p:sp>
    </p:spTree>
    <p:extLst>
      <p:ext uri="{BB962C8B-B14F-4D97-AF65-F5344CB8AC3E}">
        <p14:creationId xmlns:p14="http://schemas.microsoft.com/office/powerpoint/2010/main" val="115505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A4B67625-821F-40E7-A347-1E1B7F6C5C29}" type="datetimeFigureOut">
              <a:rPr lang="es-PY" smtClean="0"/>
              <a:t>23/09/2012</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2F7F7F55-ACD2-4CA1-B0E5-BC1D32174033}" type="slidenum">
              <a:rPr lang="es-PY" smtClean="0"/>
              <a:t>‹Nº›</a:t>
            </a:fld>
            <a:endParaRPr lang="es-PY"/>
          </a:p>
        </p:txBody>
      </p:sp>
    </p:spTree>
    <p:extLst>
      <p:ext uri="{BB962C8B-B14F-4D97-AF65-F5344CB8AC3E}">
        <p14:creationId xmlns:p14="http://schemas.microsoft.com/office/powerpoint/2010/main" val="429156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B67625-821F-40E7-A347-1E1B7F6C5C29}" type="datetimeFigureOut">
              <a:rPr lang="es-PY" smtClean="0"/>
              <a:t>23/09/2012</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2F7F7F55-ACD2-4CA1-B0E5-BC1D32174033}" type="slidenum">
              <a:rPr lang="es-PY" smtClean="0"/>
              <a:t>‹Nº›</a:t>
            </a:fld>
            <a:endParaRPr lang="es-PY"/>
          </a:p>
        </p:txBody>
      </p:sp>
    </p:spTree>
    <p:extLst>
      <p:ext uri="{BB962C8B-B14F-4D97-AF65-F5344CB8AC3E}">
        <p14:creationId xmlns:p14="http://schemas.microsoft.com/office/powerpoint/2010/main" val="261828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fecha"/>
          <p:cNvSpPr>
            <a:spLocks noGrp="1"/>
          </p:cNvSpPr>
          <p:nvPr>
            <p:ph type="dt" sz="half" idx="10"/>
          </p:nvPr>
        </p:nvSpPr>
        <p:spPr/>
        <p:txBody>
          <a:bodyPr/>
          <a:lstStyle/>
          <a:p>
            <a:fld id="{A4B67625-821F-40E7-A347-1E1B7F6C5C29}" type="datetimeFigureOut">
              <a:rPr lang="es-PY" smtClean="0"/>
              <a:t>23/09/2012</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2F7F7F55-ACD2-4CA1-B0E5-BC1D32174033}" type="slidenum">
              <a:rPr lang="es-PY" smtClean="0"/>
              <a:t>‹Nº›</a:t>
            </a:fld>
            <a:endParaRPr lang="es-PY"/>
          </a:p>
        </p:txBody>
      </p:sp>
    </p:spTree>
    <p:extLst>
      <p:ext uri="{BB962C8B-B14F-4D97-AF65-F5344CB8AC3E}">
        <p14:creationId xmlns:p14="http://schemas.microsoft.com/office/powerpoint/2010/main" val="133508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6 Marcador de fecha"/>
          <p:cNvSpPr>
            <a:spLocks noGrp="1"/>
          </p:cNvSpPr>
          <p:nvPr>
            <p:ph type="dt" sz="half" idx="10"/>
          </p:nvPr>
        </p:nvSpPr>
        <p:spPr/>
        <p:txBody>
          <a:bodyPr/>
          <a:lstStyle/>
          <a:p>
            <a:fld id="{A4B67625-821F-40E7-A347-1E1B7F6C5C29}" type="datetimeFigureOut">
              <a:rPr lang="es-PY" smtClean="0"/>
              <a:t>23/09/2012</a:t>
            </a:fld>
            <a:endParaRPr lang="es-PY"/>
          </a:p>
        </p:txBody>
      </p:sp>
      <p:sp>
        <p:nvSpPr>
          <p:cNvPr id="8" name="7 Marcador de pie de página"/>
          <p:cNvSpPr>
            <a:spLocks noGrp="1"/>
          </p:cNvSpPr>
          <p:nvPr>
            <p:ph type="ftr" sz="quarter" idx="11"/>
          </p:nvPr>
        </p:nvSpPr>
        <p:spPr/>
        <p:txBody>
          <a:bodyPr/>
          <a:lstStyle/>
          <a:p>
            <a:endParaRPr lang="es-PY"/>
          </a:p>
        </p:txBody>
      </p:sp>
      <p:sp>
        <p:nvSpPr>
          <p:cNvPr id="9" name="8 Marcador de número de diapositiva"/>
          <p:cNvSpPr>
            <a:spLocks noGrp="1"/>
          </p:cNvSpPr>
          <p:nvPr>
            <p:ph type="sldNum" sz="quarter" idx="12"/>
          </p:nvPr>
        </p:nvSpPr>
        <p:spPr/>
        <p:txBody>
          <a:bodyPr/>
          <a:lstStyle/>
          <a:p>
            <a:fld id="{2F7F7F55-ACD2-4CA1-B0E5-BC1D32174033}" type="slidenum">
              <a:rPr lang="es-PY" smtClean="0"/>
              <a:t>‹Nº›</a:t>
            </a:fld>
            <a:endParaRPr lang="es-PY"/>
          </a:p>
        </p:txBody>
      </p:sp>
    </p:spTree>
    <p:extLst>
      <p:ext uri="{BB962C8B-B14F-4D97-AF65-F5344CB8AC3E}">
        <p14:creationId xmlns:p14="http://schemas.microsoft.com/office/powerpoint/2010/main" val="57135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fecha"/>
          <p:cNvSpPr>
            <a:spLocks noGrp="1"/>
          </p:cNvSpPr>
          <p:nvPr>
            <p:ph type="dt" sz="half" idx="10"/>
          </p:nvPr>
        </p:nvSpPr>
        <p:spPr/>
        <p:txBody>
          <a:bodyPr/>
          <a:lstStyle/>
          <a:p>
            <a:fld id="{A4B67625-821F-40E7-A347-1E1B7F6C5C29}" type="datetimeFigureOut">
              <a:rPr lang="es-PY" smtClean="0"/>
              <a:t>23/09/2012</a:t>
            </a:fld>
            <a:endParaRPr lang="es-PY"/>
          </a:p>
        </p:txBody>
      </p:sp>
      <p:sp>
        <p:nvSpPr>
          <p:cNvPr id="4" name="3 Marcador de pie de página"/>
          <p:cNvSpPr>
            <a:spLocks noGrp="1"/>
          </p:cNvSpPr>
          <p:nvPr>
            <p:ph type="ftr" sz="quarter" idx="11"/>
          </p:nvPr>
        </p:nvSpPr>
        <p:spPr/>
        <p:txBody>
          <a:bodyPr/>
          <a:lstStyle/>
          <a:p>
            <a:endParaRPr lang="es-PY"/>
          </a:p>
        </p:txBody>
      </p:sp>
      <p:sp>
        <p:nvSpPr>
          <p:cNvPr id="5" name="4 Marcador de número de diapositiva"/>
          <p:cNvSpPr>
            <a:spLocks noGrp="1"/>
          </p:cNvSpPr>
          <p:nvPr>
            <p:ph type="sldNum" sz="quarter" idx="12"/>
          </p:nvPr>
        </p:nvSpPr>
        <p:spPr/>
        <p:txBody>
          <a:bodyPr/>
          <a:lstStyle/>
          <a:p>
            <a:fld id="{2F7F7F55-ACD2-4CA1-B0E5-BC1D32174033}" type="slidenum">
              <a:rPr lang="es-PY" smtClean="0"/>
              <a:t>‹Nº›</a:t>
            </a:fld>
            <a:endParaRPr lang="es-PY"/>
          </a:p>
        </p:txBody>
      </p:sp>
    </p:spTree>
    <p:extLst>
      <p:ext uri="{BB962C8B-B14F-4D97-AF65-F5344CB8AC3E}">
        <p14:creationId xmlns:p14="http://schemas.microsoft.com/office/powerpoint/2010/main" val="301004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B67625-821F-40E7-A347-1E1B7F6C5C29}" type="datetimeFigureOut">
              <a:rPr lang="es-PY" smtClean="0"/>
              <a:t>23/09/2012</a:t>
            </a:fld>
            <a:endParaRPr lang="es-PY"/>
          </a:p>
        </p:txBody>
      </p:sp>
      <p:sp>
        <p:nvSpPr>
          <p:cNvPr id="3" name="2 Marcador de pie de página"/>
          <p:cNvSpPr>
            <a:spLocks noGrp="1"/>
          </p:cNvSpPr>
          <p:nvPr>
            <p:ph type="ftr" sz="quarter" idx="11"/>
          </p:nvPr>
        </p:nvSpPr>
        <p:spPr/>
        <p:txBody>
          <a:bodyPr/>
          <a:lstStyle/>
          <a:p>
            <a:endParaRPr lang="es-PY"/>
          </a:p>
        </p:txBody>
      </p:sp>
      <p:sp>
        <p:nvSpPr>
          <p:cNvPr id="4" name="3 Marcador de número de diapositiva"/>
          <p:cNvSpPr>
            <a:spLocks noGrp="1"/>
          </p:cNvSpPr>
          <p:nvPr>
            <p:ph type="sldNum" sz="quarter" idx="12"/>
          </p:nvPr>
        </p:nvSpPr>
        <p:spPr/>
        <p:txBody>
          <a:bodyPr/>
          <a:lstStyle/>
          <a:p>
            <a:fld id="{2F7F7F55-ACD2-4CA1-B0E5-BC1D32174033}" type="slidenum">
              <a:rPr lang="es-PY" smtClean="0"/>
              <a:t>‹Nº›</a:t>
            </a:fld>
            <a:endParaRPr lang="es-PY"/>
          </a:p>
        </p:txBody>
      </p:sp>
    </p:spTree>
    <p:extLst>
      <p:ext uri="{BB962C8B-B14F-4D97-AF65-F5344CB8AC3E}">
        <p14:creationId xmlns:p14="http://schemas.microsoft.com/office/powerpoint/2010/main" val="175903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B67625-821F-40E7-A347-1E1B7F6C5C29}" type="datetimeFigureOut">
              <a:rPr lang="es-PY" smtClean="0"/>
              <a:t>23/09/2012</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2F7F7F55-ACD2-4CA1-B0E5-BC1D32174033}" type="slidenum">
              <a:rPr lang="es-PY" smtClean="0"/>
              <a:t>‹Nº›</a:t>
            </a:fld>
            <a:endParaRPr lang="es-PY"/>
          </a:p>
        </p:txBody>
      </p:sp>
    </p:spTree>
    <p:extLst>
      <p:ext uri="{BB962C8B-B14F-4D97-AF65-F5344CB8AC3E}">
        <p14:creationId xmlns:p14="http://schemas.microsoft.com/office/powerpoint/2010/main" val="6811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B67625-821F-40E7-A347-1E1B7F6C5C29}" type="datetimeFigureOut">
              <a:rPr lang="es-PY" smtClean="0"/>
              <a:t>23/09/2012</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2F7F7F55-ACD2-4CA1-B0E5-BC1D32174033}" type="slidenum">
              <a:rPr lang="es-PY" smtClean="0"/>
              <a:t>‹Nº›</a:t>
            </a:fld>
            <a:endParaRPr lang="es-PY"/>
          </a:p>
        </p:txBody>
      </p:sp>
    </p:spTree>
    <p:extLst>
      <p:ext uri="{BB962C8B-B14F-4D97-AF65-F5344CB8AC3E}">
        <p14:creationId xmlns:p14="http://schemas.microsoft.com/office/powerpoint/2010/main" val="249432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67625-821F-40E7-A347-1E1B7F6C5C29}" type="datetimeFigureOut">
              <a:rPr lang="es-PY" smtClean="0"/>
              <a:t>23/09/2012</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F7F55-ACD2-4CA1-B0E5-BC1D32174033}" type="slidenum">
              <a:rPr lang="es-PY" smtClean="0"/>
              <a:t>‹Nº›</a:t>
            </a:fld>
            <a:endParaRPr lang="es-PY"/>
          </a:p>
        </p:txBody>
      </p:sp>
    </p:spTree>
    <p:extLst>
      <p:ext uri="{BB962C8B-B14F-4D97-AF65-F5344CB8AC3E}">
        <p14:creationId xmlns:p14="http://schemas.microsoft.com/office/powerpoint/2010/main" val="947700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420888"/>
            <a:ext cx="7772400" cy="1470025"/>
          </a:xfrm>
        </p:spPr>
        <p:style>
          <a:lnRef idx="1">
            <a:schemeClr val="accent3"/>
          </a:lnRef>
          <a:fillRef idx="3">
            <a:schemeClr val="accent3"/>
          </a:fillRef>
          <a:effectRef idx="2">
            <a:schemeClr val="accent3"/>
          </a:effectRef>
          <a:fontRef idx="minor">
            <a:schemeClr val="lt1"/>
          </a:fontRef>
        </p:style>
        <p:txBody>
          <a:bodyPr/>
          <a:lstStyle/>
          <a:p>
            <a:r>
              <a:rPr lang="es-MX" dirty="0" smtClean="0"/>
              <a:t>Unión del cuerpo y alma en Santo Tomás de Aquino.</a:t>
            </a:r>
            <a:endParaRPr lang="es-PY" dirty="0"/>
          </a:p>
        </p:txBody>
      </p:sp>
      <p:sp>
        <p:nvSpPr>
          <p:cNvPr id="4" name="3 CuadroTexto"/>
          <p:cNvSpPr txBox="1"/>
          <p:nvPr/>
        </p:nvSpPr>
        <p:spPr>
          <a:xfrm>
            <a:off x="5652120" y="4797152"/>
            <a:ext cx="2518959" cy="369332"/>
          </a:xfrm>
          <a:prstGeom prst="rect">
            <a:avLst/>
          </a:prstGeom>
          <a:noFill/>
        </p:spPr>
        <p:txBody>
          <a:bodyPr wrap="none" rtlCol="0">
            <a:spAutoFit/>
          </a:bodyPr>
          <a:lstStyle/>
          <a:p>
            <a:r>
              <a:rPr lang="es-MX" dirty="0" smtClean="0"/>
              <a:t>Alumno: Cristóbal Ávalos</a:t>
            </a:r>
            <a:endParaRPr lang="es-PY" dirty="0"/>
          </a:p>
        </p:txBody>
      </p:sp>
    </p:spTree>
    <p:extLst>
      <p:ext uri="{BB962C8B-B14F-4D97-AF65-F5344CB8AC3E}">
        <p14:creationId xmlns:p14="http://schemas.microsoft.com/office/powerpoint/2010/main" val="1448636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96" y="1340768"/>
            <a:ext cx="9144000" cy="3946450"/>
          </a:xfrm>
        </p:spPr>
        <p:style>
          <a:lnRef idx="2">
            <a:schemeClr val="accent2"/>
          </a:lnRef>
          <a:fillRef idx="1">
            <a:schemeClr val="lt1"/>
          </a:fillRef>
          <a:effectRef idx="0">
            <a:schemeClr val="accent2"/>
          </a:effectRef>
          <a:fontRef idx="minor">
            <a:schemeClr val="dk1"/>
          </a:fontRef>
        </p:style>
        <p:txBody>
          <a:bodyPr>
            <a:normAutofit/>
          </a:bodyPr>
          <a:lstStyle/>
          <a:p>
            <a:r>
              <a:rPr lang="es-MX" dirty="0" smtClean="0"/>
              <a:t>Para </a:t>
            </a:r>
            <a:r>
              <a:rPr lang="es-MX" dirty="0"/>
              <a:t>que una cosa sea forma substancial de otra es necesario que sea: principio</a:t>
            </a:r>
            <a:br>
              <a:rPr lang="es-MX" dirty="0"/>
            </a:br>
            <a:r>
              <a:rPr lang="es-MX" dirty="0"/>
              <a:t>substancial y formal de aquello que es forma de lo cual llamamos </a:t>
            </a:r>
            <a:r>
              <a:rPr lang="es-MX" dirty="0" smtClean="0"/>
              <a:t>ente.</a:t>
            </a:r>
            <a:endParaRPr lang="es-PY" dirty="0"/>
          </a:p>
        </p:txBody>
      </p:sp>
    </p:spTree>
    <p:extLst>
      <p:ext uri="{BB962C8B-B14F-4D97-AF65-F5344CB8AC3E}">
        <p14:creationId xmlns:p14="http://schemas.microsoft.com/office/powerpoint/2010/main" val="409655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404664"/>
            <a:ext cx="8229600" cy="2980928"/>
          </a:xfrm>
        </p:spPr>
        <p:style>
          <a:lnRef idx="1">
            <a:schemeClr val="accent1"/>
          </a:lnRef>
          <a:fillRef idx="2">
            <a:schemeClr val="accent1"/>
          </a:fillRef>
          <a:effectRef idx="1">
            <a:schemeClr val="accent1"/>
          </a:effectRef>
          <a:fontRef idx="minor">
            <a:schemeClr val="dk1"/>
          </a:fontRef>
        </p:style>
        <p:txBody>
          <a:bodyPr/>
          <a:lstStyle/>
          <a:p>
            <a:pPr marL="0" indent="0">
              <a:buNone/>
            </a:pPr>
            <a:endParaRPr lang="es-MX" dirty="0" smtClean="0"/>
          </a:p>
          <a:p>
            <a:pPr marL="0" indent="0" algn="just">
              <a:buNone/>
            </a:pPr>
            <a:r>
              <a:rPr lang="es-MX" sz="3600" dirty="0" smtClean="0"/>
              <a:t>La </a:t>
            </a:r>
            <a:r>
              <a:rPr lang="es-MX" sz="3600" dirty="0"/>
              <a:t>unión que se presenta entre el alma y el cuerpo </a:t>
            </a:r>
            <a:r>
              <a:rPr lang="es-MX" sz="3600" dirty="0" smtClean="0"/>
              <a:t>es necesariamente </a:t>
            </a:r>
            <a:r>
              <a:rPr lang="es-MX" sz="3600" dirty="0"/>
              <a:t>una unión de tipo </a:t>
            </a:r>
            <a:r>
              <a:rPr lang="es-MX" sz="3600" dirty="0" smtClean="0"/>
              <a:t>substancial.</a:t>
            </a:r>
            <a:endParaRPr lang="es-PY"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06192"/>
            <a:ext cx="8208912" cy="33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08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76064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just">
              <a:buNone/>
            </a:pPr>
            <a:r>
              <a:rPr lang="es-MX" sz="4000" i="1" dirty="0"/>
              <a:t>Si el alma es la forma del cuerpo, constituye con él </a:t>
            </a:r>
            <a:r>
              <a:rPr lang="es-MX" sz="4000" i="1" dirty="0" smtClean="0"/>
              <a:t>un compuesto </a:t>
            </a:r>
            <a:r>
              <a:rPr lang="es-MX" sz="4000" i="1" dirty="0"/>
              <a:t>físico de la misma naturaleza que los </a:t>
            </a:r>
            <a:r>
              <a:rPr lang="es-MX" sz="4000" i="1" dirty="0" smtClean="0"/>
              <a:t>otros compuestos </a:t>
            </a:r>
            <a:r>
              <a:rPr lang="es-MX" sz="4000" i="1" dirty="0"/>
              <a:t>de materia y de forma. Ahora bien, en </a:t>
            </a:r>
            <a:r>
              <a:rPr lang="es-MX" sz="4000" i="1" dirty="0" smtClean="0"/>
              <a:t>tal caso</a:t>
            </a:r>
            <a:r>
              <a:rPr lang="es-MX" sz="4000" i="1" dirty="0"/>
              <a:t>, no es únicamente la forma la que constituye </a:t>
            </a:r>
            <a:r>
              <a:rPr lang="es-MX" sz="4000" i="1" dirty="0" smtClean="0"/>
              <a:t>la especie </a:t>
            </a:r>
            <a:r>
              <a:rPr lang="es-MX" sz="4000" i="1" dirty="0"/>
              <a:t>sino la forma y la materia que se encuentra </a:t>
            </a:r>
            <a:r>
              <a:rPr lang="es-MX" sz="4000" i="1" dirty="0" smtClean="0"/>
              <a:t>unida </a:t>
            </a:r>
            <a:r>
              <a:rPr lang="es-PY" sz="4000" i="1" dirty="0" smtClean="0"/>
              <a:t>a </a:t>
            </a:r>
            <a:r>
              <a:rPr lang="es-PY" sz="4000" i="1" dirty="0"/>
              <a:t>ella.</a:t>
            </a:r>
            <a:endParaRPr lang="es-PY" sz="4000" dirty="0"/>
          </a:p>
        </p:txBody>
      </p:sp>
    </p:spTree>
    <p:extLst>
      <p:ext uri="{BB962C8B-B14F-4D97-AF65-F5344CB8AC3E}">
        <p14:creationId xmlns:p14="http://schemas.microsoft.com/office/powerpoint/2010/main" val="1649006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8229600" cy="2620888"/>
          </a:xfrm>
        </p:spPr>
        <p:style>
          <a:lnRef idx="1">
            <a:schemeClr val="accent5"/>
          </a:lnRef>
          <a:fillRef idx="2">
            <a:schemeClr val="accent5"/>
          </a:fillRef>
          <a:effectRef idx="1">
            <a:schemeClr val="accent5"/>
          </a:effectRef>
          <a:fontRef idx="minor">
            <a:schemeClr val="dk1"/>
          </a:fontRef>
        </p:style>
        <p:txBody>
          <a:bodyPr/>
          <a:lstStyle/>
          <a:p>
            <a:pPr marL="0" indent="0" algn="just">
              <a:buNone/>
            </a:pPr>
            <a:r>
              <a:rPr lang="es-MX" dirty="0"/>
              <a:t>Tanto el alma como </a:t>
            </a:r>
            <a:r>
              <a:rPr lang="es-MX" dirty="0" smtClean="0"/>
              <a:t>el cuerpo </a:t>
            </a:r>
            <a:r>
              <a:rPr lang="es-MX" dirty="0"/>
              <a:t>pueden entenderse como realidades separadas, o sustancias, pero </a:t>
            </a:r>
            <a:r>
              <a:rPr lang="es-MX" dirty="0" smtClean="0"/>
              <a:t>nunca como </a:t>
            </a:r>
            <a:r>
              <a:rPr lang="es-MX" dirty="0"/>
              <a:t>sujetos reales capaces de subsistir por sí mismos.</a:t>
            </a:r>
            <a:endParaRPr lang="es-PY"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56992"/>
            <a:ext cx="7920880" cy="348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4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88840"/>
            <a:ext cx="8229600" cy="2116832"/>
          </a:xfrm>
        </p:spPr>
        <p:style>
          <a:lnRef idx="1">
            <a:schemeClr val="accent1"/>
          </a:lnRef>
          <a:fillRef idx="2">
            <a:schemeClr val="accent1"/>
          </a:fillRef>
          <a:effectRef idx="1">
            <a:schemeClr val="accent1"/>
          </a:effectRef>
          <a:fontRef idx="minor">
            <a:schemeClr val="dk1"/>
          </a:fontRef>
        </p:style>
        <p:txBody>
          <a:bodyPr/>
          <a:lstStyle/>
          <a:p>
            <a:pPr marL="0" indent="0" algn="just">
              <a:buNone/>
            </a:pPr>
            <a:r>
              <a:rPr lang="es-MX" dirty="0" smtClean="0"/>
              <a:t>El ser humano es un compuesto sustancial de alma y cuerpo, representando el alma la forma y el cuerpo la materia de dicha sustancia. </a:t>
            </a:r>
            <a:endParaRPr lang="es-PY"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315916"/>
            <a:ext cx="38100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9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s-MX" dirty="0" smtClean="0"/>
              <a:t>"Es evidente, que lo primero por que el cuerpo vive es el alma, y como la vida se manifiesta por operaciones diversas en los diversos grados de los seres vivientes, aquello por lo que primariamente ejercemos cada una de estas funciones vitales es el alma.</a:t>
            </a:r>
            <a:r>
              <a:rPr lang="es-PY" dirty="0" smtClean="0"/>
              <a:t>”</a:t>
            </a:r>
          </a:p>
          <a:p>
            <a:endParaRPr lang="es-PY" dirty="0"/>
          </a:p>
          <a:p>
            <a:endParaRPr lang="es-PY" dirty="0" smtClean="0"/>
          </a:p>
          <a:p>
            <a:endParaRPr lang="es-PY" dirty="0"/>
          </a:p>
          <a:p>
            <a:endParaRPr lang="es-PY" dirty="0" smtClean="0"/>
          </a:p>
          <a:p>
            <a:r>
              <a:rPr lang="es-PY" sz="1900" dirty="0" smtClean="0"/>
              <a:t>Del alma, lib. 2, tex. 24." (Suma Teológica, I, C. 76, a. 1)</a:t>
            </a:r>
          </a:p>
          <a:p>
            <a:endParaRPr lang="es-PY" dirty="0"/>
          </a:p>
        </p:txBody>
      </p:sp>
    </p:spTree>
    <p:extLst>
      <p:ext uri="{BB962C8B-B14F-4D97-AF65-F5344CB8AC3E}">
        <p14:creationId xmlns:p14="http://schemas.microsoft.com/office/powerpoint/2010/main" val="119816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620687"/>
            <a:ext cx="4320480" cy="5328593"/>
          </a:xfrm>
        </p:spPr>
        <p:style>
          <a:lnRef idx="3">
            <a:schemeClr val="lt1"/>
          </a:lnRef>
          <a:fillRef idx="1">
            <a:schemeClr val="accent1"/>
          </a:fillRef>
          <a:effectRef idx="1">
            <a:schemeClr val="accent1"/>
          </a:effectRef>
          <a:fontRef idx="minor">
            <a:schemeClr val="lt1"/>
          </a:fontRef>
        </p:style>
        <p:txBody>
          <a:bodyPr/>
          <a:lstStyle/>
          <a:p>
            <a:pPr marL="0" indent="0" algn="just">
              <a:buNone/>
            </a:pPr>
            <a:endParaRPr lang="es-MX" dirty="0" smtClean="0"/>
          </a:p>
          <a:p>
            <a:pPr marL="0" indent="0" algn="just">
              <a:buNone/>
            </a:pPr>
            <a:endParaRPr lang="es-MX" dirty="0"/>
          </a:p>
          <a:p>
            <a:pPr marL="0" indent="0" algn="just">
              <a:buNone/>
            </a:pPr>
            <a:endParaRPr lang="es-MX" dirty="0" smtClean="0"/>
          </a:p>
          <a:p>
            <a:pPr marL="0" indent="0" algn="just">
              <a:buNone/>
            </a:pPr>
            <a:r>
              <a:rPr lang="es-MX" dirty="0" smtClean="0"/>
              <a:t>Por </a:t>
            </a:r>
            <a:r>
              <a:rPr lang="es-MX" dirty="0"/>
              <a:t>ejemplo, una roca es un cuerpo inanimado no posee alma o principio vital por lo tanto no le </a:t>
            </a:r>
            <a:r>
              <a:rPr lang="es-MX" dirty="0" smtClean="0"/>
              <a:t>corresponde </a:t>
            </a:r>
            <a:r>
              <a:rPr lang="es-PY" dirty="0" smtClean="0"/>
              <a:t>vivir</a:t>
            </a:r>
            <a:r>
              <a:rPr lang="es-PY"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99" y="764704"/>
            <a:ext cx="4760913"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73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6" y="0"/>
            <a:ext cx="9145016" cy="16288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MX" dirty="0" smtClean="0"/>
              <a:t>¿Cómo </a:t>
            </a:r>
            <a:r>
              <a:rPr lang="es-MX" dirty="0"/>
              <a:t>es que se une la forma substancial </a:t>
            </a:r>
            <a:r>
              <a:rPr lang="es-MX" dirty="0" smtClean="0"/>
              <a:t>a la </a:t>
            </a:r>
            <a:r>
              <a:rPr lang="es-PY" dirty="0" smtClean="0"/>
              <a:t>materia </a:t>
            </a:r>
            <a:r>
              <a:rPr lang="es-PY" dirty="0"/>
              <a:t>prima?</a:t>
            </a:r>
          </a:p>
        </p:txBody>
      </p:sp>
      <p:sp>
        <p:nvSpPr>
          <p:cNvPr id="3" name="2 Marcador de contenido"/>
          <p:cNvSpPr>
            <a:spLocks noGrp="1"/>
          </p:cNvSpPr>
          <p:nvPr>
            <p:ph idx="1"/>
          </p:nvPr>
        </p:nvSpPr>
        <p:spPr>
          <a:xfrm>
            <a:off x="179512" y="2060848"/>
            <a:ext cx="8712968" cy="4525963"/>
          </a:xfrm>
        </p:spPr>
        <p:style>
          <a:lnRef idx="2">
            <a:schemeClr val="accent2"/>
          </a:lnRef>
          <a:fillRef idx="1">
            <a:schemeClr val="lt1"/>
          </a:fillRef>
          <a:effectRef idx="0">
            <a:schemeClr val="accent2"/>
          </a:effectRef>
          <a:fontRef idx="minor">
            <a:schemeClr val="dk1"/>
          </a:fontRef>
        </p:style>
        <p:txBody>
          <a:bodyPr/>
          <a:lstStyle/>
          <a:p>
            <a:pPr marL="0" indent="0">
              <a:buNone/>
            </a:pPr>
            <a:endParaRPr lang="es-MX" i="1" dirty="0" smtClean="0"/>
          </a:p>
          <a:p>
            <a:pPr marL="0" indent="0">
              <a:buNone/>
            </a:pPr>
            <a:r>
              <a:rPr lang="es-MX" i="1" dirty="0" smtClean="0"/>
              <a:t>Santo </a:t>
            </a:r>
            <a:r>
              <a:rPr lang="es-MX" i="1" dirty="0"/>
              <a:t>Tomás puso mayor </a:t>
            </a:r>
            <a:r>
              <a:rPr lang="es-MX" i="1" dirty="0" smtClean="0"/>
              <a:t>énfasis en </a:t>
            </a:r>
            <a:r>
              <a:rPr lang="es-MX" i="1" dirty="0"/>
              <a:t>la unión de un cuerpo con una sustancia intelectual, de la cual expresó: </a:t>
            </a:r>
            <a:r>
              <a:rPr lang="es-MX" i="1" dirty="0" smtClean="0"/>
              <a:t>no puede </a:t>
            </a:r>
            <a:r>
              <a:rPr lang="es-MX" i="1" dirty="0"/>
              <a:t>unirse a una sustancia corporal a manera de mezcla ya que estas dos </a:t>
            </a:r>
            <a:r>
              <a:rPr lang="es-MX" i="1" dirty="0" smtClean="0"/>
              <a:t>se </a:t>
            </a:r>
            <a:r>
              <a:rPr lang="es-PY" i="1" dirty="0" smtClean="0"/>
              <a:t>alterarían.</a:t>
            </a:r>
          </a:p>
          <a:p>
            <a:pPr marL="0" indent="0">
              <a:buNone/>
            </a:pPr>
            <a:endParaRPr lang="es-MX" i="1" dirty="0"/>
          </a:p>
          <a:p>
            <a:pPr marL="0" indent="0">
              <a:buNone/>
            </a:pPr>
            <a:endParaRPr lang="es-MX" i="1" dirty="0" smtClean="0"/>
          </a:p>
          <a:p>
            <a:pPr marL="0" indent="0">
              <a:buNone/>
            </a:pPr>
            <a:endParaRPr lang="es-MX" i="1" dirty="0"/>
          </a:p>
          <a:p>
            <a:pPr marL="0" indent="0">
              <a:buNone/>
            </a:pPr>
            <a:endParaRPr lang="es-PY" dirty="0"/>
          </a:p>
        </p:txBody>
      </p:sp>
    </p:spTree>
    <p:extLst>
      <p:ext uri="{BB962C8B-B14F-4D97-AF65-F5344CB8AC3E}">
        <p14:creationId xmlns:p14="http://schemas.microsoft.com/office/powerpoint/2010/main" val="213841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484784"/>
            <a:ext cx="8568952" cy="3024336"/>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endParaRPr lang="es-MX" dirty="0" smtClean="0"/>
          </a:p>
          <a:p>
            <a:pPr marL="0" indent="0" algn="just">
              <a:buNone/>
            </a:pPr>
            <a:r>
              <a:rPr lang="es-MX" dirty="0" smtClean="0"/>
              <a:t>Santo </a:t>
            </a:r>
            <a:r>
              <a:rPr lang="es-MX" dirty="0"/>
              <a:t>Tomás afirmó que existe un modo en el que alma y cuerpo pueden unirse, </a:t>
            </a:r>
            <a:r>
              <a:rPr lang="es-MX" dirty="0" smtClean="0"/>
              <a:t>y este </a:t>
            </a:r>
            <a:r>
              <a:rPr lang="es-MX" dirty="0"/>
              <a:t>modo es un modo de contacto</a:t>
            </a:r>
            <a:r>
              <a:rPr lang="es-MX" dirty="0" smtClean="0"/>
              <a:t>.</a:t>
            </a:r>
          </a:p>
          <a:p>
            <a:pPr marL="0" indent="0" algn="just">
              <a:buNone/>
            </a:pPr>
            <a:endParaRPr lang="es-MX" dirty="0"/>
          </a:p>
          <a:p>
            <a:pPr marL="0" indent="0" algn="just">
              <a:buNone/>
            </a:pPr>
            <a:endParaRPr lang="es-PY" dirty="0"/>
          </a:p>
        </p:txBody>
      </p:sp>
    </p:spTree>
    <p:extLst>
      <p:ext uri="{BB962C8B-B14F-4D97-AF65-F5344CB8AC3E}">
        <p14:creationId xmlns:p14="http://schemas.microsoft.com/office/powerpoint/2010/main" val="130915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216" y="332656"/>
            <a:ext cx="9144000" cy="2996952"/>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s-PY" i="1" dirty="0"/>
              <a:t>Así puede la sustancia</a:t>
            </a:r>
            <a:r>
              <a:rPr lang="es-PY" dirty="0"/>
              <a:t/>
            </a:r>
            <a:br>
              <a:rPr lang="es-PY" dirty="0"/>
            </a:br>
            <a:r>
              <a:rPr lang="es-PY" i="1" dirty="0"/>
              <a:t>intelectual unirse al cuerpo mediante un contacto</a:t>
            </a:r>
            <a:r>
              <a:rPr lang="es-PY" dirty="0"/>
              <a:t/>
            </a:r>
            <a:br>
              <a:rPr lang="es-PY" dirty="0"/>
            </a:br>
            <a:r>
              <a:rPr lang="es-PY" i="1" dirty="0" smtClean="0"/>
              <a:t>virtual.</a:t>
            </a:r>
            <a:r>
              <a:rPr lang="es-PY" dirty="0"/>
              <a:t/>
            </a:r>
            <a:br>
              <a:rPr lang="es-PY" dirty="0"/>
            </a:br>
            <a:endParaRPr lang="es-PY" dirty="0"/>
          </a:p>
        </p:txBody>
      </p:sp>
      <p:sp>
        <p:nvSpPr>
          <p:cNvPr id="3" name="2 Marcador de contenido"/>
          <p:cNvSpPr>
            <a:spLocks noGrp="1"/>
          </p:cNvSpPr>
          <p:nvPr>
            <p:ph idx="1"/>
          </p:nvPr>
        </p:nvSpPr>
        <p:spPr>
          <a:xfrm>
            <a:off x="0" y="3356992"/>
            <a:ext cx="9144000" cy="3057203"/>
          </a:xfrm>
        </p:spPr>
        <p:style>
          <a:lnRef idx="3">
            <a:schemeClr val="lt1"/>
          </a:lnRef>
          <a:fillRef idx="1">
            <a:schemeClr val="accent1"/>
          </a:fillRef>
          <a:effectRef idx="1">
            <a:schemeClr val="accent1"/>
          </a:effectRef>
          <a:fontRef idx="minor">
            <a:schemeClr val="lt1"/>
          </a:fontRef>
        </p:style>
        <p:txBody>
          <a:bodyPr>
            <a:normAutofit/>
          </a:bodyPr>
          <a:lstStyle/>
          <a:p>
            <a:pPr marL="0" indent="0">
              <a:buNone/>
            </a:pPr>
            <a:endParaRPr lang="es-MX" i="1" dirty="0" smtClean="0"/>
          </a:p>
          <a:p>
            <a:pPr marL="0" indent="0">
              <a:buNone/>
            </a:pPr>
            <a:endParaRPr lang="es-MX" i="1" dirty="0"/>
          </a:p>
          <a:p>
            <a:pPr marL="0" indent="0">
              <a:buNone/>
            </a:pPr>
            <a:r>
              <a:rPr lang="es-MX" i="1" dirty="0" smtClean="0"/>
              <a:t>Ser </a:t>
            </a:r>
            <a:r>
              <a:rPr lang="es-MX" i="1" dirty="0"/>
              <a:t>uno en el obrar no significa </a:t>
            </a:r>
            <a:r>
              <a:rPr lang="es-MX" i="1" dirty="0" smtClean="0"/>
              <a:t>se absolutamente </a:t>
            </a:r>
            <a:r>
              <a:rPr lang="es-MX" i="1" dirty="0"/>
              <a:t>uno en la existencia.</a:t>
            </a:r>
            <a:endParaRPr lang="es-PY" dirty="0"/>
          </a:p>
        </p:txBody>
      </p:sp>
    </p:spTree>
    <p:extLst>
      <p:ext uri="{BB962C8B-B14F-4D97-AF65-F5344CB8AC3E}">
        <p14:creationId xmlns:p14="http://schemas.microsoft.com/office/powerpoint/2010/main" val="104361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Y"/>
          </a:p>
        </p:txBody>
      </p:sp>
      <p:sp>
        <p:nvSpPr>
          <p:cNvPr id="3" name="2 Marcador de contenido"/>
          <p:cNvSpPr>
            <a:spLocks noGrp="1"/>
          </p:cNvSpPr>
          <p:nvPr>
            <p:ph idx="1"/>
          </p:nvPr>
        </p:nvSpPr>
        <p:spPr/>
        <p:txBody>
          <a:bodyPr/>
          <a:lstStyle/>
          <a:p>
            <a:r>
              <a:rPr lang="es-MX" dirty="0"/>
              <a:t>Por lo que el Santo buscó establecer la unidad de los </a:t>
            </a:r>
            <a:r>
              <a:rPr lang="es-MX" dirty="0" err="1"/>
              <a:t>coprincipios</a:t>
            </a:r>
            <a:r>
              <a:rPr lang="es-MX" dirty="0"/>
              <a:t> </a:t>
            </a:r>
            <a:r>
              <a:rPr lang="es-MX" dirty="0" smtClean="0"/>
              <a:t>alma-cuerpo siendo </a:t>
            </a:r>
            <a:r>
              <a:rPr lang="es-MX" dirty="0"/>
              <a:t>la sustancia intelectual, la forma sustancial del </a:t>
            </a:r>
            <a:r>
              <a:rPr lang="es-MX" dirty="0" smtClean="0"/>
              <a:t>cuerpo.</a:t>
            </a:r>
            <a:endParaRPr lang="es-PY" dirty="0"/>
          </a:p>
        </p:txBody>
      </p:sp>
    </p:spTree>
    <p:extLst>
      <p:ext uri="{BB962C8B-B14F-4D97-AF65-F5344CB8AC3E}">
        <p14:creationId xmlns:p14="http://schemas.microsoft.com/office/powerpoint/2010/main" val="261905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426170"/>
          </a:xfrm>
        </p:spPr>
        <p:txBody>
          <a:bodyPr>
            <a:normAutofit fontScale="90000"/>
          </a:bodyPr>
          <a:lstStyle/>
          <a:p>
            <a:r>
              <a:rPr lang="es-MX" i="1" dirty="0"/>
              <a:t>Para que una cosa sea forma sustancial de otra, se</a:t>
            </a:r>
            <a:br>
              <a:rPr lang="es-MX" i="1" dirty="0"/>
            </a:br>
            <a:r>
              <a:rPr lang="es-PY" i="1" dirty="0"/>
              <a:t>precisan ciertos requisitos</a:t>
            </a:r>
            <a:endParaRPr lang="es-PY" dirty="0"/>
          </a:p>
        </p:txBody>
      </p:sp>
      <p:sp>
        <p:nvSpPr>
          <p:cNvPr id="3" name="2 Marcador de contenido"/>
          <p:cNvSpPr>
            <a:spLocks noGrp="1"/>
          </p:cNvSpPr>
          <p:nvPr>
            <p:ph idx="1"/>
          </p:nvPr>
        </p:nvSpPr>
        <p:spPr>
          <a:xfrm>
            <a:off x="395536" y="2204864"/>
            <a:ext cx="8229600" cy="4525963"/>
          </a:xfrm>
        </p:spPr>
        <p:txBody>
          <a:bodyPr/>
          <a:lstStyle/>
          <a:p>
            <a:pPr marL="0" indent="0">
              <a:buNone/>
            </a:pPr>
            <a:r>
              <a:rPr lang="es-MX" dirty="0" smtClean="0"/>
              <a:t>1. </a:t>
            </a:r>
            <a:r>
              <a:rPr lang="es-MX" i="1" dirty="0"/>
              <a:t>que la forma sea </a:t>
            </a:r>
            <a:r>
              <a:rPr lang="es-MX" i="1" dirty="0" smtClean="0"/>
              <a:t>el principio </a:t>
            </a:r>
            <a:r>
              <a:rPr lang="es-MX" i="1" dirty="0"/>
              <a:t>del ser sustancial de aquello de lo cual es </a:t>
            </a:r>
            <a:r>
              <a:rPr lang="es-MX" i="1" dirty="0" smtClean="0"/>
              <a:t>forma.</a:t>
            </a:r>
          </a:p>
          <a:p>
            <a:pPr marL="0" indent="0">
              <a:buNone/>
            </a:pPr>
            <a:r>
              <a:rPr lang="es-MX" i="1" dirty="0" smtClean="0"/>
              <a:t>2. </a:t>
            </a:r>
            <a:r>
              <a:rPr lang="es-PY" i="1" dirty="0"/>
              <a:t>que </a:t>
            </a:r>
            <a:r>
              <a:rPr lang="es-PY" i="1" dirty="0" smtClean="0"/>
              <a:t>la </a:t>
            </a:r>
            <a:r>
              <a:rPr lang="es-MX" i="1" dirty="0" smtClean="0"/>
              <a:t>materia </a:t>
            </a:r>
            <a:r>
              <a:rPr lang="es-MX" i="1" dirty="0"/>
              <a:t>y la forma convengan en un solo ser.</a:t>
            </a:r>
            <a:endParaRPr lang="es-PY" dirty="0"/>
          </a:p>
        </p:txBody>
      </p:sp>
    </p:spTree>
    <p:extLst>
      <p:ext uri="{BB962C8B-B14F-4D97-AF65-F5344CB8AC3E}">
        <p14:creationId xmlns:p14="http://schemas.microsoft.com/office/powerpoint/2010/main" val="26128514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424</Words>
  <Application>Microsoft Office PowerPoint</Application>
  <PresentationFormat>Presentación en pantalla (4:3)</PresentationFormat>
  <Paragraphs>33</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Unión del cuerpo y alma en Santo Tomás de Aquino.</vt:lpstr>
      <vt:lpstr>Presentación de PowerPoint</vt:lpstr>
      <vt:lpstr>Presentación de PowerPoint</vt:lpstr>
      <vt:lpstr>Presentación de PowerPoint</vt:lpstr>
      <vt:lpstr>¿Cómo es que se une la forma substancial a la materia prima?</vt:lpstr>
      <vt:lpstr>Presentación de PowerPoint</vt:lpstr>
      <vt:lpstr>Así puede la sustancia intelectual unirse al cuerpo mediante un contacto virtual. </vt:lpstr>
      <vt:lpstr>Presentación de PowerPoint</vt:lpstr>
      <vt:lpstr>Para que una cosa sea forma sustancial de otra, se precisan ciertos requisitos</vt:lpstr>
      <vt:lpstr>Para que una cosa sea forma substancial de otra es necesario que sea: principio substancial y formal de aquello que es forma de lo cual llamamos ente.</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Relación cuerpo y alma en Santo Tomás de Aquino.</dc:title>
  <dc:creator>Usuario</dc:creator>
  <cp:lastModifiedBy>Usuario</cp:lastModifiedBy>
  <cp:revision>11</cp:revision>
  <dcterms:created xsi:type="dcterms:W3CDTF">2012-09-24T03:57:45Z</dcterms:created>
  <dcterms:modified xsi:type="dcterms:W3CDTF">2012-09-24T10:18:58Z</dcterms:modified>
</cp:coreProperties>
</file>