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2.bin" ContentType="application/vnd.openxmlformats-officedocument.oleObject"/>
  <Override PartName="/ppt/notesSlides/notesSlide12.xml" ContentType="application/vnd.openxmlformats-officedocument.presentationml.notesSlide+xml"/>
  <Override PartName="/ppt/embeddings/oleObject3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4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7"/>
  </p:notesMasterIdLst>
  <p:handoutMasterIdLst>
    <p:handoutMasterId r:id="rId28"/>
  </p:handoutMasterIdLst>
  <p:sldIdLst>
    <p:sldId id="393" r:id="rId2"/>
    <p:sldId id="388" r:id="rId3"/>
    <p:sldId id="390" r:id="rId4"/>
    <p:sldId id="389" r:id="rId5"/>
    <p:sldId id="391" r:id="rId6"/>
    <p:sldId id="392" r:id="rId7"/>
    <p:sldId id="322" r:id="rId8"/>
    <p:sldId id="324" r:id="rId9"/>
    <p:sldId id="264" r:id="rId10"/>
    <p:sldId id="387" r:id="rId11"/>
    <p:sldId id="350" r:id="rId12"/>
    <p:sldId id="266" r:id="rId13"/>
    <p:sldId id="351" r:id="rId14"/>
    <p:sldId id="267" r:id="rId15"/>
    <p:sldId id="352" r:id="rId16"/>
    <p:sldId id="285" r:id="rId17"/>
    <p:sldId id="268" r:id="rId18"/>
    <p:sldId id="353" r:id="rId19"/>
    <p:sldId id="269" r:id="rId20"/>
    <p:sldId id="354" r:id="rId21"/>
    <p:sldId id="262" r:id="rId22"/>
    <p:sldId id="375" r:id="rId23"/>
    <p:sldId id="376" r:id="rId24"/>
    <p:sldId id="377" r:id="rId25"/>
    <p:sldId id="292" r:id="rId26"/>
  </p:sldIdLst>
  <p:sldSz cx="9144000" cy="6858000" type="screen4x3"/>
  <p:notesSz cx="9144000" cy="6858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9900"/>
    <a:srgbClr val="FFFFCC"/>
    <a:srgbClr val="006699"/>
    <a:srgbClr val="996633"/>
    <a:srgbClr val="91E8EF"/>
    <a:srgbClr val="53E9F5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9" autoAdjust="0"/>
    <p:restoredTop sz="88915" autoAdjust="0"/>
  </p:normalViewPr>
  <p:slideViewPr>
    <p:cSldViewPr>
      <p:cViewPr>
        <p:scale>
          <a:sx n="77" d="100"/>
          <a:sy n="77" d="100"/>
        </p:scale>
        <p:origin x="-9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0.xml"/><Relationship Id="rId3" Type="http://schemas.openxmlformats.org/officeDocument/2006/relationships/slide" Target="slides/slide14.xml"/><Relationship Id="rId7" Type="http://schemas.openxmlformats.org/officeDocument/2006/relationships/slide" Target="slides/slide19.xml"/><Relationship Id="rId2" Type="http://schemas.openxmlformats.org/officeDocument/2006/relationships/slide" Target="slides/slide11.xml"/><Relationship Id="rId1" Type="http://schemas.openxmlformats.org/officeDocument/2006/relationships/slide" Target="slides/slide7.xml"/><Relationship Id="rId6" Type="http://schemas.openxmlformats.org/officeDocument/2006/relationships/slide" Target="slides/slide18.xml"/><Relationship Id="rId5" Type="http://schemas.openxmlformats.org/officeDocument/2006/relationships/slide" Target="slides/slide17.xml"/><Relationship Id="rId4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789FE9D-D097-41DA-9122-8FAEE5D72BD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2083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noProof="0" smtClean="0"/>
              <a:t>Haga clic para modificar el estilo de texto del patrón</a:t>
            </a:r>
          </a:p>
          <a:p>
            <a:pPr lvl="1"/>
            <a:r>
              <a:rPr lang="es-MX" noProof="0" smtClean="0"/>
              <a:t>Segundo nivel</a:t>
            </a:r>
          </a:p>
          <a:p>
            <a:pPr lvl="2"/>
            <a:r>
              <a:rPr lang="es-MX" noProof="0" smtClean="0"/>
              <a:t>Tercer nivel</a:t>
            </a:r>
          </a:p>
          <a:p>
            <a:pPr lvl="3"/>
            <a:r>
              <a:rPr lang="es-MX" noProof="0" smtClean="0"/>
              <a:t>Cuarto nivel</a:t>
            </a:r>
          </a:p>
          <a:p>
            <a:pPr lvl="4"/>
            <a:r>
              <a:rPr lang="es-MX" noProof="0" smtClean="0"/>
              <a:t>Quinto nivel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F195BA9-F46B-4315-A7B7-D157A844096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9715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95BA9-F46B-4315-A7B7-D157A8440962}" type="slidenum">
              <a:rPr lang="es-MX" smtClean="0"/>
              <a:pPr>
                <a:defRPr/>
              </a:pPr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95BA9-F46B-4315-A7B7-D157A8440962}" type="slidenum">
              <a:rPr lang="es-MX" smtClean="0"/>
              <a:pPr>
                <a:defRPr/>
              </a:pPr>
              <a:t>16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95BA9-F46B-4315-A7B7-D157A8440962}" type="slidenum">
              <a:rPr lang="es-MX" smtClean="0"/>
              <a:pPr>
                <a:defRPr/>
              </a:pPr>
              <a:t>17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95BA9-F46B-4315-A7B7-D157A8440962}" type="slidenum">
              <a:rPr lang="es-MX" smtClean="0"/>
              <a:pPr>
                <a:defRPr/>
              </a:pPr>
              <a:t>18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95BA9-F46B-4315-A7B7-D157A8440962}" type="slidenum">
              <a:rPr lang="es-MX" smtClean="0"/>
              <a:pPr>
                <a:defRPr/>
              </a:pPr>
              <a:t>19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95BA9-F46B-4315-A7B7-D157A8440962}" type="slidenum">
              <a:rPr lang="es-MX" smtClean="0"/>
              <a:pPr>
                <a:defRPr/>
              </a:pPr>
              <a:t>20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95BA9-F46B-4315-A7B7-D157A8440962}" type="slidenum">
              <a:rPr lang="es-MX" smtClean="0"/>
              <a:pPr>
                <a:defRPr/>
              </a:pPr>
              <a:t>21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95BA9-F46B-4315-A7B7-D157A8440962}" type="slidenum">
              <a:rPr lang="es-MX" smtClean="0"/>
              <a:pPr>
                <a:defRPr/>
              </a:pPr>
              <a:t>22</a:t>
            </a:fld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95BA9-F46B-4315-A7B7-D157A8440962}" type="slidenum">
              <a:rPr lang="es-MX" smtClean="0"/>
              <a:pPr>
                <a:defRPr/>
              </a:pPr>
              <a:t>23</a:t>
            </a:fld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95BA9-F46B-4315-A7B7-D157A8440962}" type="slidenum">
              <a:rPr lang="es-MX" smtClean="0"/>
              <a:pPr>
                <a:defRPr/>
              </a:pPr>
              <a:t>24</a:t>
            </a:fld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95BA9-F46B-4315-A7B7-D157A8440962}" type="slidenum">
              <a:rPr lang="es-MX" smtClean="0"/>
              <a:pPr>
                <a:defRPr/>
              </a:pPr>
              <a:t>25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95BA9-F46B-4315-A7B7-D157A8440962}" type="slidenum">
              <a:rPr lang="es-MX" smtClean="0"/>
              <a:pPr>
                <a:defRPr/>
              </a:pPr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95BA9-F46B-4315-A7B7-D157A8440962}" type="slidenum">
              <a:rPr lang="es-MX" smtClean="0"/>
              <a:pPr>
                <a:defRPr/>
              </a:pPr>
              <a:t>9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95BA9-F46B-4315-A7B7-D157A8440962}" type="slidenum">
              <a:rPr lang="es-MX" smtClean="0"/>
              <a:pPr>
                <a:defRPr/>
              </a:pPr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95BA9-F46B-4315-A7B7-D157A8440962}" type="slidenum">
              <a:rPr lang="es-MX" smtClean="0"/>
              <a:pPr>
                <a:defRPr/>
              </a:pPr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95BA9-F46B-4315-A7B7-D157A8440962}" type="slidenum">
              <a:rPr lang="es-MX" smtClean="0"/>
              <a:pPr>
                <a:defRPr/>
              </a:pPr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95BA9-F46B-4315-A7B7-D157A8440962}" type="slidenum">
              <a:rPr lang="es-MX" smtClean="0"/>
              <a:pPr>
                <a:defRPr/>
              </a:pPr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95BA9-F46B-4315-A7B7-D157A8440962}" type="slidenum">
              <a:rPr lang="es-MX" smtClean="0"/>
              <a:pPr>
                <a:defRPr/>
              </a:pPr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195BA9-F46B-4315-A7B7-D157A8440962}" type="slidenum">
              <a:rPr lang="es-MX" smtClean="0"/>
              <a:pPr>
                <a:defRPr/>
              </a:pPr>
              <a:t>15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1FB49-E4E1-4418-9164-5C575AAA6EA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518EB-FDC2-49CC-925C-280C38E100B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9E09E-72B9-4586-907E-BF187E52966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76200"/>
            <a:ext cx="7793038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182688" y="1295400"/>
            <a:ext cx="3810000" cy="23415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1182688" y="3789363"/>
            <a:ext cx="3810000" cy="23431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5145088" y="1295400"/>
            <a:ext cx="3810000" cy="48371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5A75C-CEC4-43D1-ACB9-84614E1CA4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76200"/>
            <a:ext cx="7793038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82688" y="1295400"/>
            <a:ext cx="3810000" cy="48371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88" y="1295400"/>
            <a:ext cx="3810000" cy="48371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A4A6F-30DE-4316-9F29-2CC2979CFF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76200"/>
            <a:ext cx="7793038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1182688" y="1295400"/>
            <a:ext cx="3810000" cy="48371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45088" y="1295400"/>
            <a:ext cx="3810000" cy="48371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779F7-90F4-4FC2-AD73-044673A28B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76200"/>
            <a:ext cx="7793038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82688" y="1295400"/>
            <a:ext cx="7772400" cy="23415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82688" y="3789363"/>
            <a:ext cx="7772400" cy="23431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C3CAD-6933-4F88-A97C-79BCC57B73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84536-804C-4439-8F0B-B8D6F1DFCEC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C0D9D-349A-43CB-ACBF-58FA9CD005F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13325-48C8-4F31-B810-4E352486DD8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70FC9-2AB0-4ED9-B3F1-460B6901A01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C1A57-7D15-4D75-8A79-B3E3F5CDE7E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BD97C-D87C-434C-BC49-4A85F095CC0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E3260-EA9B-4B5F-A21D-79DC8F241D6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C8D48-69BA-4D97-AB64-F209BC6E574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125187-55F1-4D59-B439-7638E9E267B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127000" y="457200"/>
            <a:ext cx="1152525" cy="1052513"/>
            <a:chOff x="80" y="624"/>
            <a:chExt cx="726" cy="663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s-MX"/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s-MX"/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s-MX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s-MX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s-MX"/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s-MX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audio" Target="../media/audio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BD97C-D87C-434C-BC49-4A85F095CC02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379752" y="1484784"/>
            <a:ext cx="684076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ISEHF</a:t>
            </a:r>
            <a:endParaRPr lang="es-MX" sz="3600" dirty="0" smtClean="0"/>
          </a:p>
          <a:p>
            <a:pPr algn="ctr"/>
            <a:endParaRPr lang="es-MX" sz="3600" dirty="0" smtClean="0"/>
          </a:p>
          <a:p>
            <a:pPr algn="ctr"/>
            <a:r>
              <a:rPr lang="es-MX" sz="3600" dirty="0" smtClean="0"/>
              <a:t>TEMA: LA PEDAGOGÍA IGNACIANA</a:t>
            </a:r>
          </a:p>
          <a:p>
            <a:pPr algn="ctr"/>
            <a:endParaRPr lang="es-MX" sz="3600" dirty="0"/>
          </a:p>
          <a:p>
            <a:pPr algn="ctr"/>
            <a:r>
              <a:rPr lang="es-MX" sz="3600" dirty="0" smtClean="0"/>
              <a:t>FECHA:26 DE SEPTIEMBRE DE 2012</a:t>
            </a:r>
            <a:endParaRPr lang="es-PY" sz="3600" dirty="0"/>
          </a:p>
        </p:txBody>
      </p:sp>
    </p:spTree>
    <p:extLst>
      <p:ext uri="{BB962C8B-B14F-4D97-AF65-F5344CB8AC3E}">
        <p14:creationId xmlns:p14="http://schemas.microsoft.com/office/powerpoint/2010/main" val="42233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BD97C-D87C-434C-BC49-4A85F095CC02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43000" y="-76200"/>
            <a:ext cx="8534400" cy="1752600"/>
          </a:xfrm>
          <a:prstGeom prst="rect">
            <a:avLst/>
          </a:prstGeom>
          <a:noFill/>
        </p:spPr>
        <p:txBody>
          <a:bodyPr lIns="90488" tIns="44450" rIns="90488" bIns="444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0" i="0" u="none" strike="noStrike" kern="120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CONTEXTUALIZACIÓN</a:t>
            </a:r>
            <a:endParaRPr kumimoji="0" lang="es-ES_tradnl" sz="60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642910" y="1928802"/>
            <a:ext cx="2971800" cy="1447800"/>
          </a:xfrm>
          <a:prstGeom prst="homePlate">
            <a:avLst>
              <a:gd name="adj" fmla="val 51316"/>
            </a:avLst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/>
              <a:t>DISPONERSE Y</a:t>
            </a:r>
          </a:p>
          <a:p>
            <a:pPr algn="ctr"/>
            <a:r>
              <a:rPr lang="es-MX"/>
              <a:t>PREPARARSE</a:t>
            </a:r>
            <a:endParaRPr lang="es-ES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3357554" y="1295400"/>
            <a:ext cx="5597534" cy="4562492"/>
          </a:xfrm>
          <a:prstGeom prst="rect">
            <a:avLst/>
          </a:prstGeom>
          <a:noFill/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Tener en cuenta, en la práctica de la enseñanza, la realidad de la que parte el alumno/a: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 contexto familiar, situación social, ambiente cultural, cultura juvenil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contexto socioeconómico, político y cultural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ambiente institucional del centro, el clima, expectativas y relaciones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 pre-saberes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_tradn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76200"/>
            <a:ext cx="8534400" cy="1752600"/>
          </a:xfrm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s-ES_tradnl" sz="6000" smtClean="0">
                <a:solidFill>
                  <a:schemeClr val="folHlink"/>
                </a:solidFill>
              </a:rPr>
              <a:t>CONTEXTUALIZACIÓN</a:t>
            </a:r>
          </a:p>
        </p:txBody>
      </p:sp>
      <p:graphicFrame>
        <p:nvGraphicFramePr>
          <p:cNvPr id="118787" name="Object 3">
            <a:hlinkClick r:id="" action="ppaction://ole?verb=0"/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304800" y="3857628"/>
          <a:ext cx="3552820" cy="2357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Imagen" r:id="rId5" imgW="5376600" imgH="2368440" progId="MS_ClipArt_Gallery.2">
                  <p:embed/>
                </p:oleObj>
              </mc:Choice>
              <mc:Fallback>
                <p:oleObj name="Imagen" r:id="rId5" imgW="5376600" imgH="2368440" progId="MS_ClipArt_Gallery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57628"/>
                        <a:ext cx="3552820" cy="2357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8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3352800" y="1295400"/>
            <a:ext cx="5602288" cy="55626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_tradnl" sz="2800" smtClean="0"/>
              <a:t>¿Quiénes son mis alumnos?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_tradnl" sz="2800" smtClean="0"/>
              <a:t>¿Cómo se sienten?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_tradnl" sz="2800" smtClean="0"/>
              <a:t>¿A qué están dispuestos?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_tradnl" sz="2800" smtClean="0"/>
              <a:t>¿Cuáles son sus presaberes?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_tradnl" sz="2800" smtClean="0"/>
              <a:t>¿En qué contexto enseño? (contexto universitario, país..)</a:t>
            </a:r>
          </a:p>
        </p:txBody>
      </p:sp>
      <p:sp>
        <p:nvSpPr>
          <p:cNvPr id="2051" name="7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86288E-2411-4DF3-9BBC-619B32DA410E}" type="slidenum">
              <a:rPr lang="es-ES" smtClean="0"/>
              <a:pPr/>
              <a:t>11</a:t>
            </a:fld>
            <a:endParaRPr lang="es-ES" smtClean="0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1981200"/>
            <a:ext cx="2971800" cy="1447800"/>
          </a:xfrm>
          <a:prstGeom prst="homePlate">
            <a:avLst>
              <a:gd name="adj" fmla="val 51316"/>
            </a:avLst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/>
              <a:t>DISPONERSE Y</a:t>
            </a:r>
          </a:p>
          <a:p>
            <a:pPr algn="ctr"/>
            <a:r>
              <a:rPr lang="es-MX"/>
              <a:t>PREPARARSE</a:t>
            </a:r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build="p" autoUpdateAnimBg="0"/>
      <p:bldP spid="11878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7113" y="76200"/>
            <a:ext cx="7793037" cy="1143000"/>
          </a:xfrm>
          <a:noFill/>
        </p:spPr>
        <p:txBody>
          <a:bodyPr lIns="90488" tIns="44450" rIns="90488" bIns="44450" anchor="ctr">
            <a:normAutofit fontScale="90000"/>
          </a:bodyPr>
          <a:lstStyle/>
          <a:p>
            <a:pPr eaLnBrk="1" hangingPunct="1"/>
            <a:r>
              <a:rPr lang="es-ES_tradnl" sz="8000" smtClean="0">
                <a:solidFill>
                  <a:schemeClr val="folHlink"/>
                </a:solidFill>
              </a:rPr>
              <a:t>EXPERIENCIA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6172200" cy="51054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s-ES_tradnl" sz="2800" b="1" dirty="0" smtClean="0">
                <a:solidFill>
                  <a:srgbClr val="FF0000"/>
                </a:solidFill>
              </a:rPr>
              <a:t>Gustar internamente de las cosas.</a:t>
            </a:r>
          </a:p>
          <a:p>
            <a:pPr eaLnBrk="1" hangingPunct="1"/>
            <a:r>
              <a:rPr lang="es-ES_tradnl" sz="2800" b="1" dirty="0" smtClean="0">
                <a:solidFill>
                  <a:srgbClr val="FF0000"/>
                </a:solidFill>
              </a:rPr>
              <a:t>Mente, corazón, voluntad se implican en el aprendizaje.</a:t>
            </a:r>
          </a:p>
          <a:p>
            <a:pPr eaLnBrk="1" hangingPunct="1"/>
            <a:r>
              <a:rPr lang="es-ES_tradnl" sz="2800" b="1" dirty="0" smtClean="0">
                <a:solidFill>
                  <a:srgbClr val="FF0000"/>
                </a:solidFill>
              </a:rPr>
              <a:t>Confrontación de lo nuevo y lo que ya se sabe. </a:t>
            </a:r>
          </a:p>
          <a:p>
            <a:pPr eaLnBrk="1" hangingPunct="1"/>
            <a:r>
              <a:rPr lang="es-ES_tradnl" sz="2800" b="1" dirty="0" smtClean="0"/>
              <a:t>Contacto significativo con los materiales: comprensión/análisis/ síntesis/ valoración</a:t>
            </a:r>
          </a:p>
          <a:p>
            <a:pPr eaLnBrk="1" hangingPunct="1"/>
            <a:endParaRPr lang="es-ES_tradnl" sz="2800" b="1" dirty="0" smtClean="0">
              <a:solidFill>
                <a:schemeClr val="bg2"/>
              </a:solidFill>
            </a:endParaRPr>
          </a:p>
        </p:txBody>
      </p:sp>
      <p:sp>
        <p:nvSpPr>
          <p:cNvPr id="56322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2A88F2-A83D-49B0-BD0F-3CE13424E084}" type="slidenum">
              <a:rPr lang="es-ES" smtClean="0"/>
              <a:pPr/>
              <a:t>12</a:t>
            </a:fld>
            <a:endParaRPr lang="es-ES" smtClean="0"/>
          </a:p>
        </p:txBody>
      </p:sp>
      <p:sp>
        <p:nvSpPr>
          <p:cNvPr id="56325" name="AutoShape 7"/>
          <p:cNvSpPr>
            <a:spLocks noChangeArrowheads="1"/>
          </p:cNvSpPr>
          <p:nvPr/>
        </p:nvSpPr>
        <p:spPr bwMode="auto">
          <a:xfrm rot="10800000">
            <a:off x="6172200" y="1600200"/>
            <a:ext cx="2971800" cy="1447800"/>
          </a:xfrm>
          <a:prstGeom prst="homePlate">
            <a:avLst>
              <a:gd name="adj" fmla="val 51316"/>
            </a:avLst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56326" name="Text Box 8"/>
          <p:cNvSpPr txBox="1">
            <a:spLocks noChangeArrowheads="1"/>
          </p:cNvSpPr>
          <p:nvPr/>
        </p:nvSpPr>
        <p:spPr bwMode="auto">
          <a:xfrm>
            <a:off x="6553200" y="1920875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/>
              <a:t>CONFRONTARSE Y LIBERARSE</a:t>
            </a:r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autoUpdateAnimBg="0"/>
      <p:bldP spid="1229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7113" y="76200"/>
            <a:ext cx="7793037" cy="1143000"/>
          </a:xfrm>
          <a:noFill/>
        </p:spPr>
        <p:txBody>
          <a:bodyPr lIns="90488" tIns="44450" rIns="90488" bIns="44450" anchor="ctr">
            <a:normAutofit fontScale="90000"/>
          </a:bodyPr>
          <a:lstStyle/>
          <a:p>
            <a:pPr eaLnBrk="1" hangingPunct="1"/>
            <a:r>
              <a:rPr lang="es-ES_tradnl" sz="8000" smtClean="0">
                <a:solidFill>
                  <a:schemeClr val="folHlink"/>
                </a:solidFill>
              </a:rPr>
              <a:t>EXPERIENCIA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6172200" cy="51054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s-ES_tradnl" sz="2800" b="1" dirty="0" smtClean="0">
                <a:solidFill>
                  <a:schemeClr val="bg2">
                    <a:lumMod val="10000"/>
                  </a:schemeClr>
                </a:solidFill>
              </a:rPr>
              <a:t>¿Qué siento sobre ello, qué pensamientos me suscita esta experiencia, esta actividad, esta observación esta lectura?</a:t>
            </a:r>
          </a:p>
          <a:p>
            <a:pPr eaLnBrk="1" hangingPunct="1"/>
            <a:r>
              <a:rPr lang="es-ES_tradnl" sz="2800" b="1" dirty="0" smtClean="0">
                <a:solidFill>
                  <a:schemeClr val="bg2">
                    <a:lumMod val="10000"/>
                  </a:schemeClr>
                </a:solidFill>
              </a:rPr>
              <a:t>¿Qué es eso? ¿Cómo es? ¿Qué ya sé sobre ello?</a:t>
            </a:r>
          </a:p>
          <a:p>
            <a:pPr eaLnBrk="1" hangingPunct="1"/>
            <a:r>
              <a:rPr lang="es-ES_tradnl" sz="2800" b="1" dirty="0" smtClean="0">
                <a:solidFill>
                  <a:schemeClr val="bg2">
                    <a:lumMod val="10000"/>
                  </a:schemeClr>
                </a:solidFill>
              </a:rPr>
              <a:t>¿Cómo me toca?</a:t>
            </a:r>
          </a:p>
          <a:p>
            <a:pPr eaLnBrk="1" hangingPunct="1"/>
            <a:r>
              <a:rPr lang="es-ES_tradnl" sz="2800" b="1" dirty="0" smtClean="0">
                <a:solidFill>
                  <a:schemeClr val="bg2">
                    <a:lumMod val="10000"/>
                  </a:schemeClr>
                </a:solidFill>
              </a:rPr>
              <a:t>¿Cuál es mi reacción?</a:t>
            </a:r>
          </a:p>
          <a:p>
            <a:pPr eaLnBrk="1" hangingPunct="1"/>
            <a:r>
              <a:rPr lang="es-ES_tradnl" sz="2800" b="1" dirty="0" smtClean="0">
                <a:solidFill>
                  <a:schemeClr val="bg2">
                    <a:lumMod val="10000"/>
                  </a:schemeClr>
                </a:solidFill>
              </a:rPr>
              <a:t>¿Cómo me toca lo que estoy leyendo, viviendo, haciendo?</a:t>
            </a:r>
          </a:p>
        </p:txBody>
      </p:sp>
      <p:sp>
        <p:nvSpPr>
          <p:cNvPr id="57346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91882F-383F-464C-84AC-72F5EB4BAFFC}" type="slidenum">
              <a:rPr lang="es-ES" smtClean="0"/>
              <a:pPr/>
              <a:t>13</a:t>
            </a:fld>
            <a:endParaRPr lang="es-ES" smtClean="0"/>
          </a:p>
        </p:txBody>
      </p:sp>
      <p:sp>
        <p:nvSpPr>
          <p:cNvPr id="57349" name="AutoShape 4"/>
          <p:cNvSpPr>
            <a:spLocks noChangeArrowheads="1"/>
          </p:cNvSpPr>
          <p:nvPr/>
        </p:nvSpPr>
        <p:spPr bwMode="auto">
          <a:xfrm rot="10800000">
            <a:off x="6172200" y="1600200"/>
            <a:ext cx="2971800" cy="1447800"/>
          </a:xfrm>
          <a:prstGeom prst="homePlate">
            <a:avLst>
              <a:gd name="adj" fmla="val 51316"/>
            </a:avLst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6553200" y="1920875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/>
              <a:t>CONFRONTARSE Y LIBERARSE</a:t>
            </a:r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build="p" autoUpdateAnimBg="0"/>
      <p:bldP spid="11981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7113" y="76200"/>
            <a:ext cx="7793037" cy="1143000"/>
          </a:xfrm>
          <a:noFill/>
        </p:spPr>
        <p:txBody>
          <a:bodyPr lIns="90488" tIns="44450" rIns="90488" bIns="44450" anchor="ctr">
            <a:normAutofit fontScale="90000"/>
          </a:bodyPr>
          <a:lstStyle/>
          <a:p>
            <a:pPr eaLnBrk="1" hangingPunct="1"/>
            <a:r>
              <a:rPr lang="es-ES_tradnl" sz="8000" smtClean="0">
                <a:solidFill>
                  <a:schemeClr val="folHlink"/>
                </a:solidFill>
              </a:rPr>
              <a:t>REFLEXIÓN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6781800" cy="41148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s-ES_tradn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Entender, juzgar y confirmar.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Implica el discernimiento.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Proceso formativo y liberador.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Descubre el significado y valor esencial de lo estudiado.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Forma la conciencia de los estudiantes.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Define forma de pensar, enseña a pensar.</a:t>
            </a:r>
          </a:p>
        </p:txBody>
      </p:sp>
      <p:sp>
        <p:nvSpPr>
          <p:cNvPr id="58370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5F5AC0-17A3-44CF-9CF3-4D3A8E81DFD1}" type="slidenum">
              <a:rPr lang="es-ES" smtClean="0"/>
              <a:pPr/>
              <a:t>14</a:t>
            </a:fld>
            <a:endParaRPr lang="es-ES" smtClean="0"/>
          </a:p>
        </p:txBody>
      </p:sp>
      <p:sp>
        <p:nvSpPr>
          <p:cNvPr id="58373" name="AutoShape 8"/>
          <p:cNvSpPr>
            <a:spLocks noChangeArrowheads="1"/>
          </p:cNvSpPr>
          <p:nvPr/>
        </p:nvSpPr>
        <p:spPr bwMode="auto">
          <a:xfrm>
            <a:off x="6477000" y="609600"/>
            <a:ext cx="2667000" cy="2362200"/>
          </a:xfrm>
          <a:prstGeom prst="leftArrow">
            <a:avLst>
              <a:gd name="adj1" fmla="val 50000"/>
              <a:gd name="adj2" fmla="val 28226"/>
            </a:avLst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/>
              <a:t>PROFUNDIZAR </a:t>
            </a:r>
          </a:p>
          <a:p>
            <a:pPr algn="ctr"/>
            <a:r>
              <a:rPr lang="es-MX"/>
              <a:t>E ILUMINAR</a:t>
            </a:r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  <p:bldP spid="1331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7113" y="76200"/>
            <a:ext cx="7793037" cy="1143000"/>
          </a:xfrm>
          <a:noFill/>
        </p:spPr>
        <p:txBody>
          <a:bodyPr lIns="90488" tIns="44450" rIns="90488" bIns="44450" anchor="ctr">
            <a:normAutofit fontScale="90000"/>
          </a:bodyPr>
          <a:lstStyle/>
          <a:p>
            <a:pPr eaLnBrk="1" hangingPunct="1"/>
            <a:r>
              <a:rPr lang="es-ES_tradnl" sz="8000" smtClean="0">
                <a:solidFill>
                  <a:schemeClr val="folHlink"/>
                </a:solidFill>
              </a:rPr>
              <a:t>REFLEXIÓN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6781800" cy="41148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s-ES_tradnl" sz="2800" b="1" dirty="0" smtClean="0">
                <a:solidFill>
                  <a:srgbClr val="FF0000"/>
                </a:solidFill>
              </a:rPr>
              <a:t>¿Por qué pasa eso?</a:t>
            </a:r>
          </a:p>
          <a:p>
            <a:pPr eaLnBrk="1" hangingPunct="1"/>
            <a:r>
              <a:rPr lang="es-ES_tradnl" sz="2800" b="1" dirty="0" smtClean="0">
                <a:solidFill>
                  <a:srgbClr val="FF0000"/>
                </a:solidFill>
              </a:rPr>
              <a:t>¿Qué me parece?</a:t>
            </a:r>
          </a:p>
          <a:p>
            <a:pPr eaLnBrk="1" hangingPunct="1"/>
            <a:r>
              <a:rPr lang="es-ES_tradnl" sz="2800" b="1" dirty="0" smtClean="0">
                <a:solidFill>
                  <a:srgbClr val="FF0000"/>
                </a:solidFill>
              </a:rPr>
              <a:t>¿Por qué actúan así?</a:t>
            </a:r>
          </a:p>
          <a:p>
            <a:pPr eaLnBrk="1" hangingPunct="1"/>
            <a:r>
              <a:rPr lang="es-ES_tradnl" sz="2800" b="1" dirty="0" smtClean="0">
                <a:solidFill>
                  <a:srgbClr val="FF0000"/>
                </a:solidFill>
              </a:rPr>
              <a:t>¿Qué más debo saber?</a:t>
            </a:r>
          </a:p>
        </p:txBody>
      </p:sp>
      <p:sp>
        <p:nvSpPr>
          <p:cNvPr id="59394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14A69F-AB51-403D-B4A3-354D4BD9414B}" type="slidenum">
              <a:rPr lang="es-ES" smtClean="0"/>
              <a:pPr/>
              <a:t>15</a:t>
            </a:fld>
            <a:endParaRPr lang="es-ES" smtClean="0"/>
          </a:p>
        </p:txBody>
      </p:sp>
      <p:sp>
        <p:nvSpPr>
          <p:cNvPr id="59397" name="AutoShape 4"/>
          <p:cNvSpPr>
            <a:spLocks noChangeArrowheads="1"/>
          </p:cNvSpPr>
          <p:nvPr/>
        </p:nvSpPr>
        <p:spPr bwMode="auto">
          <a:xfrm>
            <a:off x="5929322" y="1428736"/>
            <a:ext cx="2667000" cy="2362200"/>
          </a:xfrm>
          <a:prstGeom prst="leftArrow">
            <a:avLst>
              <a:gd name="adj1" fmla="val 50000"/>
              <a:gd name="adj2" fmla="val 28226"/>
            </a:avLst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/>
              <a:t>PROFUNDIZAR </a:t>
            </a:r>
          </a:p>
          <a:p>
            <a:pPr algn="ctr"/>
            <a:r>
              <a:rPr lang="es-MX"/>
              <a:t>E ILUMINAR</a:t>
            </a:r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build="p" autoUpdateAnimBg="0"/>
      <p:bldP spid="12083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0" y="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z="3200" b="1" smtClean="0"/>
              <a:t>SE LOGRA LA REFLEXIÓN CUANDO:</a:t>
            </a:r>
            <a:endParaRPr lang="es-ES_tradnl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800" smtClean="0"/>
              <a:t>Se entiende con más claridad la verdad que se está estudiando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smtClean="0"/>
              <a:t>Se descubre las causas de los sentimientos o reacciones que estoy experimentando al considerar algo atentamente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smtClean="0"/>
              <a:t>Se comprende más a fondo las implicaciones de aquello que he llegado a entender por mí mismo o con ayuda de otros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smtClean="0"/>
              <a:t>Se logra convicciones personales sobre hechos, opiniones, verdades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smtClean="0"/>
              <a:t>Se logra comprender quién soy</a:t>
            </a:r>
          </a:p>
        </p:txBody>
      </p:sp>
      <p:sp>
        <p:nvSpPr>
          <p:cNvPr id="6041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FBEBEB-F0F3-45E1-A8EC-F324B6DBC9D9}" type="slidenum">
              <a:rPr lang="es-ES" smtClean="0"/>
              <a:pPr/>
              <a:t>16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1350963" y="198438"/>
            <a:ext cx="779303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8000" dirty="0" smtClean="0">
                <a:solidFill>
                  <a:schemeClr val="folHlink"/>
                </a:solidFill>
              </a:rPr>
              <a:t>ACCIÓN</a:t>
            </a:r>
            <a:endParaRPr lang="es-ES" sz="8000" dirty="0" smtClean="0">
              <a:solidFill>
                <a:schemeClr val="folHlink"/>
              </a:solidFill>
            </a:endParaRPr>
          </a:p>
        </p:txBody>
      </p:sp>
      <p:graphicFrame>
        <p:nvGraphicFramePr>
          <p:cNvPr id="135168" name="Object 0">
            <a:hlinkClick r:id="" action="ppaction://ole?verb=0"/>
          </p:cNvPr>
          <p:cNvGraphicFramePr>
            <a:graphicFrameLocks noGrp="1"/>
          </p:cNvGraphicFramePr>
          <p:nvPr>
            <p:ph type="clipArt" sz="half" idx="1"/>
          </p:nvPr>
        </p:nvGraphicFramePr>
        <p:xfrm>
          <a:off x="0" y="3714752"/>
          <a:ext cx="4357686" cy="2714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Imagen" r:id="rId5" imgW="5043240" imgH="3236760" progId="MS_ClipArt_Gallery.2">
                  <p:embed/>
                </p:oleObj>
              </mc:Choice>
              <mc:Fallback>
                <p:oleObj name="Imagen" r:id="rId5" imgW="5043240" imgH="3236760" progId="MS_ClipArt_Gallery.2">
                  <p:embed/>
                  <p:pic>
                    <p:nvPicPr>
                      <p:cNvPr id="0" name="Object 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14752"/>
                        <a:ext cx="4357686" cy="2714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219200"/>
            <a:ext cx="5181600" cy="51054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s-ES_tradnl" sz="2800" b="1" dirty="0" smtClean="0">
                <a:solidFill>
                  <a:srgbClr val="FF0000"/>
                </a:solidFill>
              </a:rPr>
              <a:t>El conocimiento puesto al servicio de otros.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b="1" dirty="0" smtClean="0">
                <a:solidFill>
                  <a:srgbClr val="FF0000"/>
                </a:solidFill>
              </a:rPr>
              <a:t>Posee los niveles de decisión y de </a:t>
            </a:r>
            <a:r>
              <a:rPr lang="es-ES_tradnl" sz="2800" b="1" dirty="0" err="1" smtClean="0">
                <a:solidFill>
                  <a:srgbClr val="FF0000"/>
                </a:solidFill>
              </a:rPr>
              <a:t>operacionalización</a:t>
            </a:r>
            <a:r>
              <a:rPr lang="es-ES_tradnl" sz="2800" b="1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b="1" dirty="0" smtClean="0">
                <a:solidFill>
                  <a:srgbClr val="FF0000"/>
                </a:solidFill>
              </a:rPr>
              <a:t>Es la decisión de servir con amor a los demás.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b="1" dirty="0" smtClean="0">
                <a:solidFill>
                  <a:srgbClr val="FF0000"/>
                </a:solidFill>
              </a:rPr>
              <a:t>Es crecimiento humano interior basado en la experiencia reflexionada “deliberar, discernir y elegir” (San Ignacio).</a:t>
            </a:r>
          </a:p>
        </p:txBody>
      </p:sp>
      <p:sp>
        <p:nvSpPr>
          <p:cNvPr id="3075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57239A-C9E3-45B3-BC39-E2CF67213169}" type="slidenum">
              <a:rPr lang="es-ES" smtClean="0"/>
              <a:pPr/>
              <a:t>17</a:t>
            </a:fld>
            <a:endParaRPr lang="es-ES" smtClean="0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642910" y="1357298"/>
            <a:ext cx="2971800" cy="1447800"/>
          </a:xfrm>
          <a:prstGeom prst="homePlate">
            <a:avLst>
              <a:gd name="adj" fmla="val 51316"/>
            </a:avLst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/>
              <a:t>COMPROMETERSE</a:t>
            </a:r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5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>
          <a:xfrm>
            <a:off x="1350963" y="198438"/>
            <a:ext cx="779303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8000" smtClean="0">
                <a:solidFill>
                  <a:schemeClr val="folHlink"/>
                </a:solidFill>
              </a:rPr>
              <a:t>ACCIÓN</a:t>
            </a:r>
            <a:endParaRPr lang="es-ES" sz="8000" smtClean="0">
              <a:solidFill>
                <a:schemeClr val="folHlink"/>
              </a:solidFill>
            </a:endParaRPr>
          </a:p>
        </p:txBody>
      </p:sp>
      <p:graphicFrame>
        <p:nvGraphicFramePr>
          <p:cNvPr id="121858" name="Object 2">
            <a:hlinkClick r:id="" action="ppaction://ole?verb=0"/>
          </p:cNvPr>
          <p:cNvGraphicFramePr>
            <a:graphicFrameLocks noGrp="1"/>
          </p:cNvGraphicFramePr>
          <p:nvPr>
            <p:ph type="clipArt" sz="half" idx="1"/>
          </p:nvPr>
        </p:nvGraphicFramePr>
        <p:xfrm>
          <a:off x="0" y="3924300"/>
          <a:ext cx="38004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Imagen" r:id="rId5" imgW="5043240" imgH="3236760" progId="MS_ClipArt_Gallery.2">
                  <p:embed/>
                </p:oleObj>
              </mc:Choice>
              <mc:Fallback>
                <p:oleObj name="Imagen" r:id="rId5" imgW="5043240" imgH="3236760" progId="MS_ClipArt_Gallery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24300"/>
                        <a:ext cx="3800475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219200"/>
            <a:ext cx="5181600" cy="51054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s-ES_tradnl" sz="2800" b="1" dirty="0" smtClean="0">
                <a:solidFill>
                  <a:srgbClr val="FF0000"/>
                </a:solidFill>
              </a:rPr>
              <a:t>¿Cuál es mi postura frente a este nuevo conocimiento?</a:t>
            </a:r>
          </a:p>
          <a:p>
            <a:pPr eaLnBrk="1" hangingPunct="1"/>
            <a:r>
              <a:rPr lang="es-ES_tradnl" sz="2800" b="1" dirty="0" smtClean="0">
                <a:solidFill>
                  <a:srgbClr val="FF0000"/>
                </a:solidFill>
              </a:rPr>
              <a:t>¿A qué me predispone?</a:t>
            </a:r>
          </a:p>
          <a:p>
            <a:pPr eaLnBrk="1" hangingPunct="1"/>
            <a:r>
              <a:rPr lang="es-ES_tradnl" sz="2800" b="1" dirty="0" smtClean="0">
                <a:solidFill>
                  <a:srgbClr val="FF0000"/>
                </a:solidFill>
              </a:rPr>
              <a:t>¿Cuál es mi compromiso?</a:t>
            </a:r>
          </a:p>
          <a:p>
            <a:pPr eaLnBrk="1" hangingPunct="1"/>
            <a:r>
              <a:rPr lang="es-ES_tradnl" sz="2800" b="1" dirty="0" smtClean="0">
                <a:solidFill>
                  <a:srgbClr val="FF0000"/>
                </a:solidFill>
              </a:rPr>
              <a:t>¿A qué me mueve?</a:t>
            </a:r>
          </a:p>
        </p:txBody>
      </p:sp>
      <p:sp>
        <p:nvSpPr>
          <p:cNvPr id="4099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990803-308C-4AAF-AB6F-1D4652ADEBA6}" type="slidenum">
              <a:rPr lang="es-ES" smtClean="0"/>
              <a:pPr/>
              <a:t>18</a:t>
            </a:fld>
            <a:endParaRPr lang="es-ES" smtClean="0"/>
          </a:p>
        </p:txBody>
      </p:sp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0" y="1447800"/>
            <a:ext cx="2971800" cy="1447800"/>
          </a:xfrm>
          <a:prstGeom prst="homePlate">
            <a:avLst>
              <a:gd name="adj" fmla="val 51316"/>
            </a:avLst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/>
              <a:t>COMPROMETERSE</a:t>
            </a:r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1027113" y="76200"/>
            <a:ext cx="7793037" cy="1143000"/>
          </a:xfrm>
          <a:noFill/>
        </p:spPr>
        <p:txBody>
          <a:bodyPr lIns="90488" tIns="44450" rIns="90488" bIns="44450" anchor="ctr">
            <a:normAutofit fontScale="90000"/>
          </a:bodyPr>
          <a:lstStyle/>
          <a:p>
            <a:pPr eaLnBrk="1" hangingPunct="1"/>
            <a:r>
              <a:rPr lang="es-ES_tradnl" sz="8000" dirty="0" smtClean="0">
                <a:solidFill>
                  <a:schemeClr val="folHlink"/>
                </a:solidFill>
              </a:rPr>
              <a:t>EVALUACIÓN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524000"/>
            <a:ext cx="8077200" cy="51816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s-ES_tradnl" sz="2800" b="1" dirty="0" smtClean="0">
                <a:solidFill>
                  <a:srgbClr val="002060"/>
                </a:solidFill>
              </a:rPr>
              <a:t>Valorar el desarrollo equilibrado de los estudiantes.</a:t>
            </a:r>
          </a:p>
          <a:p>
            <a:pPr eaLnBrk="1" hangingPunct="1"/>
            <a:r>
              <a:rPr lang="es-ES_tradnl" sz="2800" b="1" dirty="0" smtClean="0">
                <a:solidFill>
                  <a:srgbClr val="002060"/>
                </a:solidFill>
              </a:rPr>
              <a:t>Revisar los resultados,  los procesos y el cuidado de sí mismo.</a:t>
            </a:r>
          </a:p>
          <a:p>
            <a:pPr eaLnBrk="1" hangingPunct="1"/>
            <a:r>
              <a:rPr lang="es-ES_tradnl" sz="2800" b="1" dirty="0" smtClean="0">
                <a:solidFill>
                  <a:srgbClr val="002060"/>
                </a:solidFill>
              </a:rPr>
              <a:t>Proceso de maduración y de crecimiento interior.</a:t>
            </a:r>
          </a:p>
          <a:p>
            <a:pPr eaLnBrk="1" hangingPunct="1"/>
            <a:r>
              <a:rPr lang="es-ES_tradnl" sz="2800" b="1" dirty="0" smtClean="0">
                <a:solidFill>
                  <a:srgbClr val="002060"/>
                </a:solidFill>
              </a:rPr>
              <a:t>La evaluación abre el camino para seguir avanzando y permite un relanzamiento del proceso.</a:t>
            </a:r>
          </a:p>
          <a:p>
            <a:pPr eaLnBrk="1" hangingPunct="1"/>
            <a:r>
              <a:rPr lang="es-ES_tradnl" sz="2800" b="1" dirty="0" smtClean="0">
                <a:solidFill>
                  <a:srgbClr val="002060"/>
                </a:solidFill>
              </a:rPr>
              <a:t>Se debe dar a lo largo y al final del proceso.</a:t>
            </a:r>
          </a:p>
          <a:p>
            <a:pPr eaLnBrk="1" hangingPunct="1"/>
            <a:endParaRPr lang="es-ES_tradnl" sz="2800" b="1" dirty="0" smtClean="0">
              <a:solidFill>
                <a:srgbClr val="002060"/>
              </a:solidFill>
            </a:endParaRPr>
          </a:p>
        </p:txBody>
      </p:sp>
      <p:sp>
        <p:nvSpPr>
          <p:cNvPr id="61442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C179A2-3359-4AED-B133-A454FC540154}" type="slidenum">
              <a:rPr lang="es-ES" smtClean="0"/>
              <a:pPr/>
              <a:t>19</a:t>
            </a:fld>
            <a:endParaRPr lang="es-E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BD97C-D87C-434C-BC49-4A85F095CC02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6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27113" y="76200"/>
            <a:ext cx="7793037" cy="1143000"/>
          </a:xfrm>
          <a:noFill/>
        </p:spPr>
        <p:txBody>
          <a:bodyPr lIns="90488" tIns="44450" rIns="90488" bIns="44450" anchor="ctr">
            <a:normAutofit fontScale="90000"/>
          </a:bodyPr>
          <a:lstStyle/>
          <a:p>
            <a:pPr eaLnBrk="1" hangingPunct="1"/>
            <a:r>
              <a:rPr lang="es-ES_tradnl" sz="8000" smtClean="0">
                <a:solidFill>
                  <a:schemeClr val="folHlink"/>
                </a:solidFill>
              </a:rPr>
              <a:t>EVALUACIÓN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524000"/>
            <a:ext cx="8077200" cy="51816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s-ES_tradnl" sz="2800" b="1" dirty="0" smtClean="0">
                <a:solidFill>
                  <a:srgbClr val="002060"/>
                </a:solidFill>
              </a:rPr>
              <a:t>¿Cómo lo estoy haciendo?</a:t>
            </a:r>
          </a:p>
          <a:p>
            <a:pPr eaLnBrk="1" hangingPunct="1"/>
            <a:r>
              <a:rPr lang="es-ES_tradnl" sz="2800" b="1" dirty="0" smtClean="0">
                <a:solidFill>
                  <a:srgbClr val="002060"/>
                </a:solidFill>
              </a:rPr>
              <a:t>¿Cómo lo hice?</a:t>
            </a:r>
          </a:p>
          <a:p>
            <a:pPr eaLnBrk="1" hangingPunct="1"/>
            <a:r>
              <a:rPr lang="es-ES_tradnl" sz="2800" b="1" dirty="0" smtClean="0">
                <a:solidFill>
                  <a:srgbClr val="002060"/>
                </a:solidFill>
              </a:rPr>
              <a:t>¿Cuáles fueron los resultados?</a:t>
            </a:r>
          </a:p>
          <a:p>
            <a:pPr eaLnBrk="1" hangingPunct="1"/>
            <a:r>
              <a:rPr lang="es-ES_tradnl" sz="2800" b="1" dirty="0" smtClean="0">
                <a:solidFill>
                  <a:srgbClr val="002060"/>
                </a:solidFill>
              </a:rPr>
              <a:t>¿Qué aprendí?</a:t>
            </a:r>
          </a:p>
          <a:p>
            <a:pPr eaLnBrk="1" hangingPunct="1"/>
            <a:r>
              <a:rPr lang="es-ES_tradnl" sz="2800" b="1" dirty="0" smtClean="0">
                <a:solidFill>
                  <a:srgbClr val="002060"/>
                </a:solidFill>
              </a:rPr>
              <a:t>¿Cómo me sentí?</a:t>
            </a:r>
          </a:p>
          <a:p>
            <a:pPr eaLnBrk="1" hangingPunct="1"/>
            <a:r>
              <a:rPr lang="es-ES_tradnl" sz="2800" b="1" dirty="0" smtClean="0">
                <a:solidFill>
                  <a:srgbClr val="002060"/>
                </a:solidFill>
              </a:rPr>
              <a:t>¿Qué haré ahora? </a:t>
            </a:r>
          </a:p>
          <a:p>
            <a:pPr eaLnBrk="1" hangingPunct="1"/>
            <a:r>
              <a:rPr lang="es-ES_tradnl" sz="2800" b="1" dirty="0" smtClean="0">
                <a:solidFill>
                  <a:srgbClr val="002060"/>
                </a:solidFill>
              </a:rPr>
              <a:t>¿Cuál es el siguiente paso?</a:t>
            </a:r>
          </a:p>
          <a:p>
            <a:pPr eaLnBrk="1" hangingPunct="1"/>
            <a:endParaRPr lang="es-ES_tradnl" sz="2800" b="1" dirty="0" smtClean="0">
              <a:solidFill>
                <a:srgbClr val="002060"/>
              </a:solidFill>
            </a:endParaRPr>
          </a:p>
          <a:p>
            <a:pPr eaLnBrk="1" hangingPunct="1"/>
            <a:endParaRPr lang="es-ES_tradnl" sz="2800" b="1" dirty="0" smtClean="0">
              <a:solidFill>
                <a:srgbClr val="002060"/>
              </a:solidFill>
            </a:endParaRPr>
          </a:p>
        </p:txBody>
      </p:sp>
      <p:sp>
        <p:nvSpPr>
          <p:cNvPr id="62466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063403-505B-438D-8E24-7CB217D0562C}" type="slidenum">
              <a:rPr lang="es-ES" smtClean="0"/>
              <a:pPr/>
              <a:t>20</a:t>
            </a:fld>
            <a:endParaRPr lang="es-E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CC43C8-0E40-4F71-ACAF-78158A64A8A0}" type="slidenum">
              <a:rPr lang="es-ES" smtClean="0"/>
              <a:pPr/>
              <a:t>21</a:t>
            </a:fld>
            <a:endParaRPr lang="es-ES" smtClean="0"/>
          </a:p>
        </p:txBody>
      </p:sp>
      <p:graphicFrame>
        <p:nvGraphicFramePr>
          <p:cNvPr id="5122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36563" y="568325"/>
          <a:ext cx="9393237" cy="587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MS Org Chart" r:id="rId4" imgW="6089400" imgH="4012920" progId="OrgPlusWOPX.4">
                  <p:embed followColorScheme="full"/>
                </p:oleObj>
              </mc:Choice>
              <mc:Fallback>
                <p:oleObj name="MS Org Chart" r:id="rId4" imgW="6089400" imgH="4012920" progId="OrgPlusWOPX.4">
                  <p:embed followColorScheme="full"/>
                  <p:pic>
                    <p:nvPicPr>
                      <p:cNvPr id="0" name="Object 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568325"/>
                        <a:ext cx="9393237" cy="587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593725" y="3687763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785787" y="549274"/>
            <a:ext cx="8034364" cy="48320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s-ES" sz="4400" dirty="0">
                <a:latin typeface="Verdana" pitchFamily="34" charset="0"/>
              </a:rPr>
              <a:t>La ideología que predomina hoy reduce el mundo humano a una </a:t>
            </a:r>
            <a:r>
              <a:rPr lang="es-ES" sz="4400" u="sng" dirty="0">
                <a:latin typeface="Verdana" pitchFamily="34" charset="0"/>
              </a:rPr>
              <a:t>jungla globalizada, cuya ley primordial es la supervivencia de los más preparados</a:t>
            </a:r>
            <a:r>
              <a:rPr lang="es-ES" sz="4400" dirty="0">
                <a:latin typeface="Verdana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5715000" cy="615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s-ES" sz="2000" b="1" dirty="0">
                <a:latin typeface="Verdana" pitchFamily="34" charset="0"/>
              </a:rPr>
              <a:t>Durante 450 años, la educación jesuita ha buscado educar "a toda la persona", a la "persona completa", tanto intelectual y profesionalmente, como psicológica, moral y espiritualmente. </a:t>
            </a:r>
            <a:r>
              <a:rPr lang="es-MX" sz="2000" b="1" dirty="0">
                <a:latin typeface="Verdana" pitchFamily="34" charset="0"/>
              </a:rPr>
              <a:t>(...)</a:t>
            </a:r>
            <a:r>
              <a:rPr lang="es-ES" sz="2000" b="1" dirty="0">
                <a:latin typeface="Verdana" pitchFamily="34" charset="0"/>
              </a:rPr>
              <a:t> La "persona completa" del mañana debe tener, por resumirlo, una solidaridad bien informada.</a:t>
            </a:r>
            <a:endParaRPr lang="es-ES" sz="2000" b="1" dirty="0"/>
          </a:p>
          <a:p>
            <a:r>
              <a:rPr lang="es-ES" sz="2000" b="1" dirty="0">
                <a:latin typeface="Verdana" pitchFamily="34" charset="0"/>
              </a:rPr>
              <a:t>Por esta razón debemos elevar nuestro nivel educativo jesuita hasta "educar a la persona completa en la solidaridad para con el mundo real". La solidaridad se aprende a través del "contacto" más que de "nociones", </a:t>
            </a:r>
            <a:r>
              <a:rPr lang="es-MX" sz="2000" b="1" dirty="0">
                <a:latin typeface="Verdana" pitchFamily="34" charset="0"/>
              </a:rPr>
              <a:t>(...)</a:t>
            </a:r>
            <a:r>
              <a:rPr lang="es-ES" sz="2000" b="1" dirty="0">
                <a:latin typeface="Verdana" pitchFamily="34" charset="0"/>
              </a:rPr>
              <a:t> Cuando la experiencia directa toca al corazón, la mente se puede sentir desafiada a cambiar.</a:t>
            </a:r>
            <a:r>
              <a:rPr lang="es-ES" sz="2000" dirty="0">
                <a:latin typeface="Verdana" pitchFamily="34" charset="0"/>
              </a:rPr>
              <a:t> </a:t>
            </a:r>
            <a:endParaRPr lang="es-MX" sz="2000" dirty="0">
              <a:latin typeface="Verdana" pitchFamily="34" charset="0"/>
            </a:endParaRPr>
          </a:p>
          <a:p>
            <a:endParaRPr lang="es-MX" sz="2000" dirty="0">
              <a:latin typeface="Verdana" pitchFamily="34" charset="0"/>
            </a:endParaRPr>
          </a:p>
          <a:p>
            <a:r>
              <a:rPr lang="es-MX" sz="1800" dirty="0"/>
              <a:t>El servicio de la Fe y la promoción......2000</a:t>
            </a:r>
            <a:endParaRPr lang="es-ES" sz="1800" dirty="0"/>
          </a:p>
        </p:txBody>
      </p:sp>
      <p:pic>
        <p:nvPicPr>
          <p:cNvPr id="100355" name="Picture 3" descr="pobreza (niño llorando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667000"/>
            <a:ext cx="24574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780" name="Group 4"/>
          <p:cNvGrpSpPr>
            <a:grpSpLocks/>
          </p:cNvGrpSpPr>
          <p:nvPr/>
        </p:nvGrpSpPr>
        <p:grpSpPr bwMode="auto">
          <a:xfrm>
            <a:off x="3378200" y="-2090738"/>
            <a:ext cx="2389188" cy="11041063"/>
            <a:chOff x="0" y="6955"/>
            <a:chExt cx="1505" cy="6955"/>
          </a:xfrm>
        </p:grpSpPr>
        <p:sp>
          <p:nvSpPr>
            <p:cNvPr id="75782" name="Rectangle 5"/>
            <p:cNvSpPr>
              <a:spLocks noChangeArrowheads="1"/>
            </p:cNvSpPr>
            <p:nvPr/>
          </p:nvSpPr>
          <p:spPr bwMode="auto">
            <a:xfrm>
              <a:off x="0" y="6955"/>
              <a:ext cx="1505" cy="695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75783" name="Rectangle 6"/>
            <p:cNvSpPr>
              <a:spLocks noChangeArrowheads="1"/>
            </p:cNvSpPr>
            <p:nvPr/>
          </p:nvSpPr>
          <p:spPr bwMode="auto">
            <a:xfrm>
              <a:off x="0" y="6955"/>
              <a:ext cx="1505" cy="114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ctr"/>
              <a:r>
                <a:rPr lang="en-US" sz="1000">
                  <a:latin typeface="Verdana" pitchFamily="34" charset="0"/>
                </a:rPr>
                <a:t>  </a:t>
              </a:r>
              <a:r>
                <a:rPr lang="en-US" sz="9300">
                  <a:latin typeface="Verdana" pitchFamily="34" charset="0"/>
                </a:rPr>
                <a:t> </a:t>
              </a:r>
              <a:r>
                <a:rPr lang="en-US" sz="1000">
                  <a:latin typeface="Verdana" pitchFamily="34" charset="0"/>
                </a:rPr>
                <a:t>                                         </a:t>
              </a:r>
              <a:endParaRPr lang="en-US" sz="1400">
                <a:latin typeface="Times New Roman" pitchFamily="18" charset="0"/>
              </a:endParaRPr>
            </a:p>
            <a:p>
              <a:pPr algn="ctr" eaLnBrk="0" hangingPunct="0"/>
              <a:endParaRPr lang="en-US" sz="1000">
                <a:latin typeface="Verdana" pitchFamily="34" charset="0"/>
              </a:endParaRPr>
            </a:p>
          </p:txBody>
        </p:sp>
      </p:grpSp>
      <p:pic>
        <p:nvPicPr>
          <p:cNvPr id="100359" name="Picture 7" descr="pobreza (niños asiatico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81000"/>
            <a:ext cx="2465388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0" y="0"/>
            <a:ext cx="5638800" cy="7029450"/>
          </a:xfrm>
          <a:prstGeom prst="rect">
            <a:avLst/>
          </a:prstGeom>
          <a:solidFill>
            <a:srgbClr val="FCFBFA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s-MX" b="1"/>
          </a:p>
          <a:p>
            <a:endParaRPr lang="es-MX" b="1"/>
          </a:p>
          <a:p>
            <a:endParaRPr lang="es-MX" b="1"/>
          </a:p>
          <a:p>
            <a:endParaRPr lang="es-ES" b="1">
              <a:latin typeface="Verdana" pitchFamily="34" charset="0"/>
            </a:endParaRPr>
          </a:p>
          <a:p>
            <a:r>
              <a:rPr lang="es-ES" b="1">
                <a:latin typeface="Verdana" pitchFamily="34" charset="0"/>
              </a:rPr>
              <a:t>Los estudiantes a lo largo de su formación, tienen que dejar entrar en sus vidas la realidad perturbadora de este mundo, de tal manera que aprendan a sentirlo, a pensarlo críticamente, a responder a sus sufrimientos y a comprometerse con él de forma constructiva. </a:t>
            </a:r>
          </a:p>
          <a:p>
            <a:endParaRPr lang="es-MX" b="1">
              <a:latin typeface="Verdana" pitchFamily="34" charset="0"/>
            </a:endParaRPr>
          </a:p>
          <a:p>
            <a:endParaRPr lang="es-MX" b="1">
              <a:latin typeface="Verdana" pitchFamily="34" charset="0"/>
            </a:endParaRPr>
          </a:p>
          <a:p>
            <a:endParaRPr lang="es-MX" b="1">
              <a:latin typeface="Verdana" pitchFamily="34" charset="0"/>
            </a:endParaRPr>
          </a:p>
          <a:p>
            <a:endParaRPr lang="es-MX" b="1">
              <a:latin typeface="Verdana" pitchFamily="34" charset="0"/>
            </a:endParaRPr>
          </a:p>
          <a:p>
            <a:endParaRPr lang="es-MX" b="1">
              <a:latin typeface="Verdana" pitchFamily="34" charset="0"/>
            </a:endParaRPr>
          </a:p>
        </p:txBody>
      </p:sp>
      <p:pic>
        <p:nvPicPr>
          <p:cNvPr id="101379" name="Picture 3" descr="pobreza (niño llorando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667000"/>
            <a:ext cx="24574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6804" name="Group 4"/>
          <p:cNvGrpSpPr>
            <a:grpSpLocks/>
          </p:cNvGrpSpPr>
          <p:nvPr/>
        </p:nvGrpSpPr>
        <p:grpSpPr bwMode="auto">
          <a:xfrm>
            <a:off x="3378200" y="-2090738"/>
            <a:ext cx="2389188" cy="11041063"/>
            <a:chOff x="0" y="6955"/>
            <a:chExt cx="1505" cy="6955"/>
          </a:xfrm>
        </p:grpSpPr>
        <p:sp>
          <p:nvSpPr>
            <p:cNvPr id="76806" name="Rectangle 5"/>
            <p:cNvSpPr>
              <a:spLocks noChangeArrowheads="1"/>
            </p:cNvSpPr>
            <p:nvPr/>
          </p:nvSpPr>
          <p:spPr bwMode="auto">
            <a:xfrm>
              <a:off x="0" y="6955"/>
              <a:ext cx="1505" cy="695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76807" name="Rectangle 6"/>
            <p:cNvSpPr>
              <a:spLocks noChangeArrowheads="1"/>
            </p:cNvSpPr>
            <p:nvPr/>
          </p:nvSpPr>
          <p:spPr bwMode="auto">
            <a:xfrm>
              <a:off x="0" y="6955"/>
              <a:ext cx="1505" cy="114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ctr"/>
              <a:r>
                <a:rPr lang="en-US" sz="1000">
                  <a:latin typeface="Verdana" pitchFamily="34" charset="0"/>
                </a:rPr>
                <a:t>  </a:t>
              </a:r>
              <a:r>
                <a:rPr lang="en-US" sz="9300">
                  <a:latin typeface="Verdana" pitchFamily="34" charset="0"/>
                </a:rPr>
                <a:t> </a:t>
              </a:r>
              <a:r>
                <a:rPr lang="en-US" sz="1000">
                  <a:latin typeface="Verdana" pitchFamily="34" charset="0"/>
                </a:rPr>
                <a:t>                                         </a:t>
              </a:r>
              <a:endParaRPr lang="en-US" sz="1400">
                <a:latin typeface="Times New Roman" pitchFamily="18" charset="0"/>
              </a:endParaRPr>
            </a:p>
            <a:p>
              <a:pPr algn="ctr" eaLnBrk="0" hangingPunct="0"/>
              <a:endParaRPr lang="en-US" sz="1000">
                <a:latin typeface="Verdana" pitchFamily="34" charset="0"/>
              </a:endParaRPr>
            </a:p>
          </p:txBody>
        </p:sp>
      </p:grpSp>
      <p:pic>
        <p:nvPicPr>
          <p:cNvPr id="101383" name="Picture 7" descr="pobreza (niños asiatico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81000"/>
            <a:ext cx="2465388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3"/>
          <p:cNvSpPr>
            <a:spLocks noGrp="1" noChangeArrowheads="1"/>
          </p:cNvSpPr>
          <p:nvPr>
            <p:ph idx="1"/>
          </p:nvPr>
        </p:nvSpPr>
        <p:spPr>
          <a:xfrm>
            <a:off x="1428728" y="2571744"/>
            <a:ext cx="7043758" cy="125729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s-MX" sz="4400" dirty="0" smtClean="0"/>
              <a:t>Gracias.</a:t>
            </a:r>
          </a:p>
          <a:p>
            <a:pPr eaLnBrk="1" hangingPunct="1">
              <a:buFont typeface="Wingdings" pitchFamily="2" charset="2"/>
              <a:buNone/>
            </a:pPr>
            <a:endParaRPr lang="es-MX" sz="4400" dirty="0" smtClean="0"/>
          </a:p>
        </p:txBody>
      </p:sp>
      <p:sp>
        <p:nvSpPr>
          <p:cNvPr id="8601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22AA9D-91C2-49C1-9663-42EFDA731D9F}" type="slidenum">
              <a:rPr lang="es-ES" smtClean="0"/>
              <a:pPr/>
              <a:t>25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BD97C-D87C-434C-BC49-4A85F095CC02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1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BD97C-D87C-434C-BC49-4A85F095CC02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2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BD97C-D87C-434C-BC49-4A85F095CC02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0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BD97C-D87C-434C-BC49-4A85F095CC02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83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91EAE0-964E-46C8-AD45-BAE0F12121B5}" type="slidenum">
              <a:rPr lang="es-ES" smtClean="0"/>
              <a:pPr/>
              <a:t>7</a:t>
            </a:fld>
            <a:endParaRPr lang="es-ES" smtClean="0"/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685800" y="381000"/>
            <a:ext cx="7467600" cy="5191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s-MX" sz="2800" dirty="0" smtClean="0">
                <a:solidFill>
                  <a:schemeClr val="tx2"/>
                </a:solidFill>
                <a:latin typeface="Arial Black" pitchFamily="34" charset="0"/>
              </a:rPr>
              <a:t>La Pedagogía Ignaciana</a:t>
            </a:r>
            <a:endParaRPr lang="es-ES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611188" y="2060575"/>
            <a:ext cx="7239000" cy="420688"/>
          </a:xfrm>
          <a:prstGeom prst="rect">
            <a:avLst/>
          </a:prstGeom>
          <a:solidFill>
            <a:srgbClr val="9900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s-ES_tradnl">
                <a:solidFill>
                  <a:schemeClr val="bg1"/>
                </a:solidFill>
                <a:latin typeface="Arial" charset="0"/>
              </a:rPr>
              <a:t>NO ES UN NUEVO MÉTODO</a:t>
            </a:r>
            <a:endParaRPr lang="es-E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609600" y="3048000"/>
            <a:ext cx="7086600" cy="1077913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s-ES_tradnl">
                <a:solidFill>
                  <a:schemeClr val="bg1"/>
                </a:solidFill>
                <a:latin typeface="Arial" charset="0"/>
              </a:rPr>
              <a:t>ES UN NUEVO MODO DE PROCEDER. ES UN ENFOQUE PARA PROMOVER OBJETIVOS DE LA EDUCACIÓN JESUITA.</a:t>
            </a:r>
            <a:endParaRPr lang="es-E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755650" y="4724400"/>
            <a:ext cx="7010400" cy="10779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s-ES_tradnl">
                <a:solidFill>
                  <a:schemeClr val="bg1"/>
                </a:solidFill>
                <a:latin typeface="Arial" charset="0"/>
              </a:rPr>
              <a:t>PROPONE DIMENSIONES QUE ORIENTAN, DIRECCIONAN EL PROCESO DE ENSEÑANZA APRENDIZAJE. </a:t>
            </a:r>
            <a:endParaRPr lang="es-ES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 autoUpdateAnimBg="0"/>
      <p:bldP spid="77828" grpId="0" animBg="1" autoUpdateAnimBg="0"/>
      <p:bldP spid="77829" grpId="0" animBg="1" autoUpdateAnimBg="0"/>
      <p:bldP spid="7783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C30DAB-8DC9-4090-8A14-CC685C58F9EB}" type="slidenum">
              <a:rPr lang="es-ES" smtClean="0"/>
              <a:pPr/>
              <a:t>8</a:t>
            </a:fld>
            <a:endParaRPr lang="es-ES" smtClean="0"/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611188" y="1700213"/>
            <a:ext cx="835342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600" b="1">
                <a:latin typeface="Times New Roman" pitchFamily="18" charset="0"/>
              </a:rPr>
              <a:t>Situar,</a:t>
            </a:r>
            <a:r>
              <a:rPr lang="es-MX" sz="3600" b="1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s-MX" sz="3600" b="1">
                <a:latin typeface="Times New Roman" pitchFamily="18" charset="0"/>
              </a:rPr>
              <a:t>la realidad en su </a:t>
            </a:r>
            <a:r>
              <a:rPr lang="es-MX" sz="3600" b="1">
                <a:solidFill>
                  <a:schemeClr val="hlink"/>
                </a:solidFill>
                <a:latin typeface="Times New Roman" pitchFamily="18" charset="0"/>
              </a:rPr>
              <a:t>contexto</a:t>
            </a:r>
          </a:p>
          <a:p>
            <a:pPr>
              <a:spcBef>
                <a:spcPct val="50000"/>
              </a:spcBef>
            </a:pPr>
            <a:r>
              <a:rPr lang="es-MX" sz="3600" b="1">
                <a:solidFill>
                  <a:schemeClr val="hlink"/>
                </a:solidFill>
                <a:latin typeface="Times New Roman" pitchFamily="18" charset="0"/>
              </a:rPr>
              <a:t>Experimentar </a:t>
            </a:r>
            <a:r>
              <a:rPr lang="es-MX" sz="3600" b="1">
                <a:latin typeface="Times New Roman" pitchFamily="18" charset="0"/>
              </a:rPr>
              <a:t>vivencialmente</a:t>
            </a:r>
          </a:p>
          <a:p>
            <a:pPr>
              <a:spcBef>
                <a:spcPct val="50000"/>
              </a:spcBef>
            </a:pPr>
            <a:r>
              <a:rPr lang="es-MX" sz="3600" b="1">
                <a:solidFill>
                  <a:schemeClr val="hlink"/>
                </a:solidFill>
                <a:latin typeface="Times New Roman" pitchFamily="18" charset="0"/>
              </a:rPr>
              <a:t>Reflexionar</a:t>
            </a:r>
            <a:r>
              <a:rPr lang="es-MX" sz="3600" b="1">
                <a:latin typeface="Times New Roman" pitchFamily="18" charset="0"/>
              </a:rPr>
              <a:t> sobre esa experiencia</a:t>
            </a:r>
          </a:p>
          <a:p>
            <a:pPr>
              <a:spcBef>
                <a:spcPct val="50000"/>
              </a:spcBef>
            </a:pPr>
            <a:r>
              <a:rPr lang="es-MX" sz="3600" b="1">
                <a:solidFill>
                  <a:schemeClr val="hlink"/>
                </a:solidFill>
                <a:latin typeface="Times New Roman" pitchFamily="18" charset="0"/>
              </a:rPr>
              <a:t>Actuar</a:t>
            </a:r>
            <a:r>
              <a:rPr lang="es-MX" sz="3600" b="1">
                <a:latin typeface="Times New Roman" pitchFamily="18" charset="0"/>
              </a:rPr>
              <a:t> consecuentemente</a:t>
            </a:r>
          </a:p>
          <a:p>
            <a:pPr>
              <a:spcBef>
                <a:spcPct val="50000"/>
              </a:spcBef>
            </a:pPr>
            <a:r>
              <a:rPr lang="es-MX" sz="3600" b="1">
                <a:solidFill>
                  <a:schemeClr val="hlink"/>
                </a:solidFill>
                <a:latin typeface="Times New Roman" pitchFamily="18" charset="0"/>
              </a:rPr>
              <a:t>Evaluar </a:t>
            </a:r>
            <a:r>
              <a:rPr lang="es-MX" sz="3600" b="1">
                <a:latin typeface="Times New Roman" pitchFamily="18" charset="0"/>
              </a:rPr>
              <a:t>la acción y el proceso seguido</a:t>
            </a:r>
            <a:endParaRPr lang="es-ES" sz="3600" b="1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6163" y="76200"/>
            <a:ext cx="7793037" cy="1143000"/>
          </a:xfrm>
          <a:noFill/>
        </p:spPr>
        <p:txBody>
          <a:bodyPr lIns="90488" tIns="44450" rIns="90488" bIns="44450" anchor="ctr">
            <a:normAutofit fontScale="90000"/>
          </a:bodyPr>
          <a:lstStyle/>
          <a:p>
            <a:pPr eaLnBrk="1" hangingPunct="1"/>
            <a:r>
              <a:rPr lang="es-ES_tradnl" smtClean="0">
                <a:latin typeface="Tw Cen MT Condensed Extra Bold" pitchFamily="34" charset="0"/>
              </a:rPr>
              <a:t>PARADIGMA  PEDAGÓGICO IGNACIANO</a:t>
            </a:r>
            <a:endParaRPr lang="es-ES_tradnl" sz="4400" smtClean="0">
              <a:latin typeface="Tw Cen MT Condensed Extra Bold" pitchFamily="34" charset="0"/>
            </a:endParaRPr>
          </a:p>
        </p:txBody>
      </p:sp>
      <p:sp>
        <p:nvSpPr>
          <p:cNvPr id="5529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518ED3-35E6-4D99-AF8D-4702E8B05EB0}" type="slidenum">
              <a:rPr lang="es-ES" smtClean="0"/>
              <a:pPr/>
              <a:t>9</a:t>
            </a:fld>
            <a:endParaRPr lang="es-ES" smtClean="0"/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57200" y="49530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/>
              <a:t>CONTEXTO</a:t>
            </a:r>
            <a:endParaRPr lang="es-ES" sz="2800" b="1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2667000" y="1447800"/>
            <a:ext cx="3429000" cy="2590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3200"/>
              <a:t>EXPERIENCIA</a:t>
            </a:r>
            <a:endParaRPr lang="es-ES" sz="3200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4876800" y="2743200"/>
            <a:ext cx="3200400" cy="2133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3200"/>
              <a:t>REFLEXIÓN</a:t>
            </a:r>
            <a:endParaRPr lang="es-ES" sz="3200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2438400" y="3200400"/>
            <a:ext cx="2895600" cy="2133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3200"/>
              <a:t>ACCIÓN</a:t>
            </a:r>
            <a:endParaRPr lang="es-ES" sz="3200"/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257800" y="56388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/>
              <a:t>EVALUACIÓN</a:t>
            </a:r>
            <a:endParaRPr lang="es-ES" sz="2800" b="1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nimBg="1"/>
      <p:bldP spid="10251" grpId="0"/>
      <p:bldP spid="10245" grpId="0" animBg="1"/>
      <p:bldP spid="10248" grpId="0" animBg="1"/>
      <p:bldP spid="10247" grpId="0" animBg="1"/>
      <p:bldP spid="10259" grpId="0" autoUpdateAnimBg="0"/>
      <p:bldP spid="10259" grpId="1"/>
    </p:bldLst>
  </p:timing>
</p:sld>
</file>

<file path=ppt/theme/theme1.xml><?xml version="1.0" encoding="utf-8"?>
<a:theme xmlns:a="http://schemas.openxmlformats.org/drawingml/2006/main" name="Tema de Office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1912</TotalTime>
  <Words>842</Words>
  <Application>Microsoft Office PowerPoint</Application>
  <PresentationFormat>Presentación en pantalla (4:3)</PresentationFormat>
  <Paragraphs>154</Paragraphs>
  <Slides>25</Slides>
  <Notes>19</Notes>
  <HiddenSlides>4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28" baseType="lpstr">
      <vt:lpstr>Tema de Office</vt:lpstr>
      <vt:lpstr>Imagen</vt:lpstr>
      <vt:lpstr>MS Org Chart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PARADIGMA  PEDAGÓGICO IGNACIANO</vt:lpstr>
      <vt:lpstr>Presentación de PowerPoint</vt:lpstr>
      <vt:lpstr>CONTEXTUALIZACIÓN</vt:lpstr>
      <vt:lpstr>EXPERIENCIA</vt:lpstr>
      <vt:lpstr>EXPERIENCIA</vt:lpstr>
      <vt:lpstr>REFLEXIÓN</vt:lpstr>
      <vt:lpstr>REFLEXIÓN</vt:lpstr>
      <vt:lpstr>SE LOGRA LA REFLEXIÓN CUANDO:</vt:lpstr>
      <vt:lpstr>ACCIÓN</vt:lpstr>
      <vt:lpstr>ACCIÓN</vt:lpstr>
      <vt:lpstr>EVALUACIÓN</vt:lpstr>
      <vt:lpstr>EVALUACIÓN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Renata Rodrigues</dc:creator>
  <cp:lastModifiedBy>Usuario</cp:lastModifiedBy>
  <cp:revision>95</cp:revision>
  <dcterms:created xsi:type="dcterms:W3CDTF">2003-01-26T22:12:52Z</dcterms:created>
  <dcterms:modified xsi:type="dcterms:W3CDTF">2012-09-27T00:55:48Z</dcterms:modified>
</cp:coreProperties>
</file>