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2" r:id="rId5"/>
    <p:sldId id="283" r:id="rId6"/>
    <p:sldId id="284" r:id="rId7"/>
    <p:sldId id="277" r:id="rId8"/>
    <p:sldId id="278" r:id="rId9"/>
    <p:sldId id="279" r:id="rId10"/>
    <p:sldId id="280" r:id="rId11"/>
    <p:sldId id="281" r:id="rId12"/>
    <p:sldId id="285" r:id="rId13"/>
    <p:sldId id="286" r:id="rId14"/>
    <p:sldId id="287" r:id="rId15"/>
    <p:sldId id="288" r:id="rId16"/>
    <p:sldId id="289" r:id="rId17"/>
    <p:sldId id="290" r:id="rId18"/>
    <p:sldId id="291" r:id="rId19"/>
    <p:sldId id="292" r:id="rId20"/>
    <p:sldId id="293" r:id="rId21"/>
    <p:sldId id="294" r:id="rId22"/>
    <p:sldId id="259" r:id="rId23"/>
    <p:sldId id="261" r:id="rId24"/>
    <p:sldId id="262" r:id="rId25"/>
    <p:sldId id="263" r:id="rId26"/>
    <p:sldId id="264" r:id="rId27"/>
    <p:sldId id="265" r:id="rId28"/>
    <p:sldId id="266" r:id="rId29"/>
    <p:sldId id="267" r:id="rId30"/>
    <p:sldId id="268" r:id="rId31"/>
    <p:sldId id="269" r:id="rId32"/>
    <p:sldId id="270" r:id="rId33"/>
    <p:sldId id="260" r:id="rId34"/>
    <p:sldId id="272" r:id="rId35"/>
    <p:sldId id="271" r:id="rId36"/>
    <p:sldId id="273" r:id="rId37"/>
    <p:sldId id="274" r:id="rId38"/>
    <p:sldId id="275" r:id="rId39"/>
    <p:sldId id="276" r:id="rId40"/>
  </p:sldIdLst>
  <p:sldSz cx="9144000" cy="6858000" type="screen4x3"/>
  <p:notesSz cx="6858000" cy="9144000"/>
  <p:defaultText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02" y="13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28181AE2-690C-4E35-A722-752A98BD1EDD}" type="datetimeFigureOut">
              <a:rPr lang="es-PY" smtClean="0"/>
              <a:pPr/>
              <a:t>14/06/2012</a:t>
            </a:fld>
            <a:endParaRPr lang="es-PY"/>
          </a:p>
        </p:txBody>
      </p:sp>
      <p:sp>
        <p:nvSpPr>
          <p:cNvPr id="2" name="1 Marcador de pie de página"/>
          <p:cNvSpPr>
            <a:spLocks noGrp="1"/>
          </p:cNvSpPr>
          <p:nvPr>
            <p:ph type="ftr" sz="quarter" idx="11"/>
          </p:nvPr>
        </p:nvSpPr>
        <p:spPr/>
        <p:txBody>
          <a:bodyPr/>
          <a:lstStyle/>
          <a:p>
            <a:endParaRPr lang="es-PY"/>
          </a:p>
        </p:txBody>
      </p:sp>
      <p:sp>
        <p:nvSpPr>
          <p:cNvPr id="15" name="14 Marcador de número de diapositiva"/>
          <p:cNvSpPr>
            <a:spLocks noGrp="1"/>
          </p:cNvSpPr>
          <p:nvPr>
            <p:ph type="sldNum" sz="quarter" idx="12"/>
          </p:nvPr>
        </p:nvSpPr>
        <p:spPr>
          <a:xfrm>
            <a:off x="8229600" y="6473952"/>
            <a:ext cx="758952" cy="246888"/>
          </a:xfrm>
        </p:spPr>
        <p:txBody>
          <a:bodyPr/>
          <a:lstStyle/>
          <a:p>
            <a:fld id="{2910407D-AF71-40B4-A0C6-F0D988B638C8}" type="slidenum">
              <a:rPr lang="es-PY" smtClean="0"/>
              <a:pPr/>
              <a:t>‹Nº›</a:t>
            </a:fld>
            <a:endParaRPr lang="es-PY"/>
          </a:p>
        </p:txBody>
      </p:sp>
    </p:spTree>
  </p:cSld>
  <p:clrMapOvr>
    <a:masterClrMapping/>
  </p:clrMapOvr>
  <p:transition>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8181AE2-690C-4E35-A722-752A98BD1EDD}" type="datetimeFigureOut">
              <a:rPr lang="es-PY" smtClean="0"/>
              <a:pPr/>
              <a:t>14/06/2012</a:t>
            </a:fld>
            <a:endParaRPr lang="es-PY"/>
          </a:p>
        </p:txBody>
      </p:sp>
      <p:sp>
        <p:nvSpPr>
          <p:cNvPr id="5" name="4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2910407D-AF71-40B4-A0C6-F0D988B638C8}" type="slidenum">
              <a:rPr lang="es-PY" smtClean="0"/>
              <a:pPr/>
              <a:t>‹Nº›</a:t>
            </a:fld>
            <a:endParaRPr lang="es-PY"/>
          </a:p>
        </p:txBody>
      </p:sp>
    </p:spTree>
  </p:cSld>
  <p:clrMapOvr>
    <a:masterClrMapping/>
  </p:clrMapOvr>
  <p:transition>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8181AE2-690C-4E35-A722-752A98BD1EDD}" type="datetimeFigureOut">
              <a:rPr lang="es-PY" smtClean="0"/>
              <a:pPr/>
              <a:t>14/06/2012</a:t>
            </a:fld>
            <a:endParaRPr lang="es-PY"/>
          </a:p>
        </p:txBody>
      </p:sp>
      <p:sp>
        <p:nvSpPr>
          <p:cNvPr id="5" name="4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2910407D-AF71-40B4-A0C6-F0D988B638C8}" type="slidenum">
              <a:rPr lang="es-PY" smtClean="0"/>
              <a:pPr/>
              <a:t>‹Nº›</a:t>
            </a:fld>
            <a:endParaRPr lang="es-PY"/>
          </a:p>
        </p:txBody>
      </p:sp>
    </p:spTree>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28181AE2-690C-4E35-A722-752A98BD1EDD}" type="datetimeFigureOut">
              <a:rPr lang="es-PY" smtClean="0"/>
              <a:pPr/>
              <a:t>14/06/2012</a:t>
            </a:fld>
            <a:endParaRPr lang="es-PY"/>
          </a:p>
        </p:txBody>
      </p:sp>
      <p:sp>
        <p:nvSpPr>
          <p:cNvPr id="19" name="18 Marcador de pie de página"/>
          <p:cNvSpPr>
            <a:spLocks noGrp="1"/>
          </p:cNvSpPr>
          <p:nvPr>
            <p:ph type="ftr" sz="quarter" idx="11"/>
          </p:nvPr>
        </p:nvSpPr>
        <p:spPr>
          <a:xfrm>
            <a:off x="3581400" y="76200"/>
            <a:ext cx="2895600" cy="288925"/>
          </a:xfrm>
        </p:spPr>
        <p:txBody>
          <a:bodyPr/>
          <a:lstStyle/>
          <a:p>
            <a:endParaRPr lang="es-PY"/>
          </a:p>
        </p:txBody>
      </p:sp>
      <p:sp>
        <p:nvSpPr>
          <p:cNvPr id="16" name="15 Marcador de número de diapositiva"/>
          <p:cNvSpPr>
            <a:spLocks noGrp="1"/>
          </p:cNvSpPr>
          <p:nvPr>
            <p:ph type="sldNum" sz="quarter" idx="12"/>
          </p:nvPr>
        </p:nvSpPr>
        <p:spPr>
          <a:xfrm>
            <a:off x="8229600" y="6473952"/>
            <a:ext cx="758952" cy="246888"/>
          </a:xfrm>
        </p:spPr>
        <p:txBody>
          <a:bodyPr/>
          <a:lstStyle/>
          <a:p>
            <a:fld id="{2910407D-AF71-40B4-A0C6-F0D988B638C8}" type="slidenum">
              <a:rPr lang="es-PY" smtClean="0"/>
              <a:pPr/>
              <a:t>‹Nº›</a:t>
            </a:fld>
            <a:endParaRPr lang="es-PY"/>
          </a:p>
        </p:txBody>
      </p:sp>
    </p:spTree>
  </p:cSld>
  <p:clrMapOvr>
    <a:masterClrMapping/>
  </p:clrMapOvr>
  <p:transition>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28181AE2-690C-4E35-A722-752A98BD1EDD}" type="datetimeFigureOut">
              <a:rPr lang="es-PY" smtClean="0"/>
              <a:pPr/>
              <a:t>14/06/2012</a:t>
            </a:fld>
            <a:endParaRPr lang="es-PY"/>
          </a:p>
        </p:txBody>
      </p:sp>
      <p:sp>
        <p:nvSpPr>
          <p:cNvPr id="11" name="10 Marcador de pie de página"/>
          <p:cNvSpPr>
            <a:spLocks noGrp="1"/>
          </p:cNvSpPr>
          <p:nvPr>
            <p:ph type="ftr" sz="quarter" idx="11"/>
          </p:nvPr>
        </p:nvSpPr>
        <p:spPr/>
        <p:txBody>
          <a:bodyPr/>
          <a:lstStyle/>
          <a:p>
            <a:endParaRPr lang="es-PY"/>
          </a:p>
        </p:txBody>
      </p:sp>
      <p:sp>
        <p:nvSpPr>
          <p:cNvPr id="16" name="15 Marcador de número de diapositiva"/>
          <p:cNvSpPr>
            <a:spLocks noGrp="1"/>
          </p:cNvSpPr>
          <p:nvPr>
            <p:ph type="sldNum" sz="quarter" idx="12"/>
          </p:nvPr>
        </p:nvSpPr>
        <p:spPr/>
        <p:txBody>
          <a:bodyPr/>
          <a:lstStyle/>
          <a:p>
            <a:fld id="{2910407D-AF71-40B4-A0C6-F0D988B638C8}" type="slidenum">
              <a:rPr lang="es-PY" smtClean="0"/>
              <a:pPr/>
              <a:t>‹Nº›</a:t>
            </a:fld>
            <a:endParaRPr lang="es-PY"/>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transition>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28181AE2-690C-4E35-A722-752A98BD1EDD}" type="datetimeFigureOut">
              <a:rPr lang="es-PY" smtClean="0"/>
              <a:pPr/>
              <a:t>14/06/2012</a:t>
            </a:fld>
            <a:endParaRPr lang="es-PY"/>
          </a:p>
        </p:txBody>
      </p:sp>
      <p:sp>
        <p:nvSpPr>
          <p:cNvPr id="10" name="9 Marcador de pie de página"/>
          <p:cNvSpPr>
            <a:spLocks noGrp="1"/>
          </p:cNvSpPr>
          <p:nvPr>
            <p:ph type="ftr" sz="quarter" idx="11"/>
          </p:nvPr>
        </p:nvSpPr>
        <p:spPr/>
        <p:txBody>
          <a:bodyPr/>
          <a:lstStyle/>
          <a:p>
            <a:endParaRPr lang="es-PY"/>
          </a:p>
        </p:txBody>
      </p:sp>
      <p:sp>
        <p:nvSpPr>
          <p:cNvPr id="31" name="30 Marcador de número de diapositiva"/>
          <p:cNvSpPr>
            <a:spLocks noGrp="1"/>
          </p:cNvSpPr>
          <p:nvPr>
            <p:ph type="sldNum" sz="quarter" idx="12"/>
          </p:nvPr>
        </p:nvSpPr>
        <p:spPr/>
        <p:txBody>
          <a:bodyPr/>
          <a:lstStyle/>
          <a:p>
            <a:fld id="{2910407D-AF71-40B4-A0C6-F0D988B638C8}" type="slidenum">
              <a:rPr lang="es-PY" smtClean="0"/>
              <a:pPr/>
              <a:t>‹Nº›</a:t>
            </a:fld>
            <a:endParaRPr lang="es-PY"/>
          </a:p>
        </p:txBody>
      </p:sp>
    </p:spTree>
  </p:cSld>
  <p:clrMapOvr>
    <a:masterClrMapping/>
  </p:clrMapOvr>
  <p:transition>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28181AE2-690C-4E35-A722-752A98BD1EDD}" type="datetimeFigureOut">
              <a:rPr lang="es-PY" smtClean="0"/>
              <a:pPr/>
              <a:t>14/06/2012</a:t>
            </a:fld>
            <a:endParaRPr lang="es-PY"/>
          </a:p>
        </p:txBody>
      </p:sp>
      <p:sp>
        <p:nvSpPr>
          <p:cNvPr id="6" name="5 Marcador de pie de página"/>
          <p:cNvSpPr>
            <a:spLocks noGrp="1"/>
          </p:cNvSpPr>
          <p:nvPr>
            <p:ph type="ftr" sz="quarter" idx="11"/>
          </p:nvPr>
        </p:nvSpPr>
        <p:spPr/>
        <p:txBody>
          <a:bodyPr/>
          <a:lstStyle/>
          <a:p>
            <a:endParaRPr lang="es-PY"/>
          </a:p>
        </p:txBody>
      </p:sp>
      <p:sp>
        <p:nvSpPr>
          <p:cNvPr id="7" name="6 Marcador de número de diapositiva"/>
          <p:cNvSpPr>
            <a:spLocks noGrp="1"/>
          </p:cNvSpPr>
          <p:nvPr>
            <p:ph type="sldNum" sz="quarter" idx="12"/>
          </p:nvPr>
        </p:nvSpPr>
        <p:spPr>
          <a:xfrm>
            <a:off x="8229600" y="6477000"/>
            <a:ext cx="762000" cy="246888"/>
          </a:xfrm>
        </p:spPr>
        <p:txBody>
          <a:bodyPr/>
          <a:lstStyle/>
          <a:p>
            <a:fld id="{2910407D-AF71-40B4-A0C6-F0D988B638C8}" type="slidenum">
              <a:rPr lang="es-PY" smtClean="0"/>
              <a:pPr/>
              <a:t>‹Nº›</a:t>
            </a:fld>
            <a:endParaRPr lang="es-PY"/>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transition>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28181AE2-690C-4E35-A722-752A98BD1EDD}" type="datetimeFigureOut">
              <a:rPr lang="es-PY" smtClean="0"/>
              <a:pPr/>
              <a:t>14/06/2012</a:t>
            </a:fld>
            <a:endParaRPr lang="es-PY"/>
          </a:p>
        </p:txBody>
      </p:sp>
      <p:sp>
        <p:nvSpPr>
          <p:cNvPr id="21" name="20 Marcador de pie de página"/>
          <p:cNvSpPr>
            <a:spLocks noGrp="1"/>
          </p:cNvSpPr>
          <p:nvPr>
            <p:ph type="ftr" sz="quarter" idx="11"/>
          </p:nvPr>
        </p:nvSpPr>
        <p:spPr/>
        <p:txBody>
          <a:bodyPr/>
          <a:lstStyle/>
          <a:p>
            <a:endParaRPr lang="es-PY"/>
          </a:p>
        </p:txBody>
      </p:sp>
      <p:sp>
        <p:nvSpPr>
          <p:cNvPr id="6" name="5 Marcador de número de diapositiva"/>
          <p:cNvSpPr>
            <a:spLocks noGrp="1"/>
          </p:cNvSpPr>
          <p:nvPr>
            <p:ph type="sldNum" sz="quarter" idx="12"/>
          </p:nvPr>
        </p:nvSpPr>
        <p:spPr/>
        <p:txBody>
          <a:bodyPr/>
          <a:lstStyle/>
          <a:p>
            <a:fld id="{2910407D-AF71-40B4-A0C6-F0D988B638C8}" type="slidenum">
              <a:rPr lang="es-PY" smtClean="0"/>
              <a:pPr/>
              <a:t>‹Nº›</a:t>
            </a:fld>
            <a:endParaRPr lang="es-PY"/>
          </a:p>
        </p:txBody>
      </p:sp>
    </p:spTree>
  </p:cSld>
  <p:clrMapOvr>
    <a:masterClrMapping/>
  </p:clrMapOvr>
  <p:transition>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28181AE2-690C-4E35-A722-752A98BD1EDD}" type="datetimeFigureOut">
              <a:rPr lang="es-PY" smtClean="0"/>
              <a:pPr/>
              <a:t>14/06/2012</a:t>
            </a:fld>
            <a:endParaRPr lang="es-PY"/>
          </a:p>
        </p:txBody>
      </p:sp>
      <p:sp>
        <p:nvSpPr>
          <p:cNvPr id="24" name="23 Marcador de pie de página"/>
          <p:cNvSpPr>
            <a:spLocks noGrp="1"/>
          </p:cNvSpPr>
          <p:nvPr>
            <p:ph type="ftr" sz="quarter" idx="11"/>
          </p:nvPr>
        </p:nvSpPr>
        <p:spPr/>
        <p:txBody>
          <a:bodyPr/>
          <a:lstStyle/>
          <a:p>
            <a:endParaRPr lang="es-PY"/>
          </a:p>
        </p:txBody>
      </p:sp>
      <p:sp>
        <p:nvSpPr>
          <p:cNvPr id="7" name="6 Marcador de número de diapositiva"/>
          <p:cNvSpPr>
            <a:spLocks noGrp="1"/>
          </p:cNvSpPr>
          <p:nvPr>
            <p:ph type="sldNum" sz="quarter" idx="12"/>
          </p:nvPr>
        </p:nvSpPr>
        <p:spPr/>
        <p:txBody>
          <a:bodyPr/>
          <a:lstStyle/>
          <a:p>
            <a:fld id="{2910407D-AF71-40B4-A0C6-F0D988B638C8}" type="slidenum">
              <a:rPr lang="es-PY" smtClean="0"/>
              <a:pPr/>
              <a:t>‹Nº›</a:t>
            </a:fld>
            <a:endParaRPr lang="es-PY"/>
          </a:p>
        </p:txBody>
      </p:sp>
    </p:spTree>
  </p:cSld>
  <p:clrMapOvr>
    <a:masterClrMapping/>
  </p:clrMapOvr>
  <p:transition>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28181AE2-690C-4E35-A722-752A98BD1EDD}" type="datetimeFigureOut">
              <a:rPr lang="es-PY" smtClean="0"/>
              <a:pPr/>
              <a:t>14/06/2012</a:t>
            </a:fld>
            <a:endParaRPr lang="es-PY"/>
          </a:p>
        </p:txBody>
      </p:sp>
      <p:sp>
        <p:nvSpPr>
          <p:cNvPr id="29" name="28 Marcador de pie de página"/>
          <p:cNvSpPr>
            <a:spLocks noGrp="1"/>
          </p:cNvSpPr>
          <p:nvPr>
            <p:ph type="ftr" sz="quarter" idx="11"/>
          </p:nvPr>
        </p:nvSpPr>
        <p:spPr/>
        <p:txBody>
          <a:bodyPr/>
          <a:lstStyle/>
          <a:p>
            <a:endParaRPr lang="es-PY"/>
          </a:p>
        </p:txBody>
      </p:sp>
      <p:sp>
        <p:nvSpPr>
          <p:cNvPr id="7" name="6 Marcador de número de diapositiva"/>
          <p:cNvSpPr>
            <a:spLocks noGrp="1"/>
          </p:cNvSpPr>
          <p:nvPr>
            <p:ph type="sldNum" sz="quarter" idx="12"/>
          </p:nvPr>
        </p:nvSpPr>
        <p:spPr/>
        <p:txBody>
          <a:bodyPr/>
          <a:lstStyle/>
          <a:p>
            <a:fld id="{2910407D-AF71-40B4-A0C6-F0D988B638C8}" type="slidenum">
              <a:rPr lang="es-PY" smtClean="0"/>
              <a:pPr/>
              <a:t>‹Nº›</a:t>
            </a:fld>
            <a:endParaRPr lang="es-PY"/>
          </a:p>
        </p:txBody>
      </p:sp>
    </p:spTree>
  </p:cSld>
  <p:clrMapOvr>
    <a:masterClrMapping/>
  </p:clrMapOvr>
  <p:transition>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28181AE2-690C-4E35-A722-752A98BD1EDD}" type="datetimeFigureOut">
              <a:rPr lang="es-PY" smtClean="0"/>
              <a:pPr/>
              <a:t>14/06/2012</a:t>
            </a:fld>
            <a:endParaRPr lang="es-PY"/>
          </a:p>
        </p:txBody>
      </p:sp>
      <p:sp>
        <p:nvSpPr>
          <p:cNvPr id="5" name="4 Marcador de pie de página"/>
          <p:cNvSpPr>
            <a:spLocks noGrp="1"/>
          </p:cNvSpPr>
          <p:nvPr>
            <p:ph type="ftr" sz="quarter" idx="11"/>
          </p:nvPr>
        </p:nvSpPr>
        <p:spPr/>
        <p:txBody>
          <a:bodyPr/>
          <a:lstStyle/>
          <a:p>
            <a:endParaRPr lang="es-PY"/>
          </a:p>
        </p:txBody>
      </p:sp>
      <p:sp>
        <p:nvSpPr>
          <p:cNvPr id="31" name="30 Marcador de número de diapositiva"/>
          <p:cNvSpPr>
            <a:spLocks noGrp="1"/>
          </p:cNvSpPr>
          <p:nvPr>
            <p:ph type="sldNum" sz="quarter" idx="12"/>
          </p:nvPr>
        </p:nvSpPr>
        <p:spPr/>
        <p:txBody>
          <a:bodyPr/>
          <a:lstStyle/>
          <a:p>
            <a:fld id="{2910407D-AF71-40B4-A0C6-F0D988B638C8}" type="slidenum">
              <a:rPr lang="es-PY" smtClean="0"/>
              <a:pPr/>
              <a:t>‹Nº›</a:t>
            </a:fld>
            <a:endParaRPr lang="es-PY"/>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transition>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8181AE2-690C-4E35-A722-752A98BD1EDD}" type="datetimeFigureOut">
              <a:rPr lang="es-PY" smtClean="0"/>
              <a:pPr/>
              <a:t>14/06/2012</a:t>
            </a:fld>
            <a:endParaRPr lang="es-PY"/>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PY"/>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2910407D-AF71-40B4-A0C6-F0D988B638C8}" type="slidenum">
              <a:rPr lang="es-PY" smtClean="0"/>
              <a:pPr/>
              <a:t>‹Nº›</a:t>
            </a:fld>
            <a:endParaRPr lang="es-PY"/>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randomBar dir="vert"/>
  </p:transition>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monografias.com/trabajos15/logica-metodologia/logica-metodologia.s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395536" y="2348880"/>
            <a:ext cx="8458200" cy="1222375"/>
          </a:xfrm>
        </p:spPr>
        <p:txBody>
          <a:bodyPr>
            <a:normAutofit fontScale="90000"/>
          </a:bodyPr>
          <a:lstStyle/>
          <a:p>
            <a:pPr algn="ctr"/>
            <a:r>
              <a:rPr lang="es-ES" sz="4400" dirty="0" smtClean="0"/>
              <a:t>El Constructivismo en el aula</a:t>
            </a:r>
            <a:r>
              <a:rPr lang="es-PY" dirty="0" smtClean="0"/>
              <a:t/>
            </a:r>
            <a:br>
              <a:rPr lang="es-PY" dirty="0" smtClean="0"/>
            </a:br>
            <a:endParaRPr lang="es-PY" dirty="0"/>
          </a:p>
        </p:txBody>
      </p:sp>
    </p:spTree>
  </p:cSld>
  <p:clrMapOvr>
    <a:masterClrMapping/>
  </p:clrMapOvr>
  <p:transition>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b="1" dirty="0" smtClean="0"/>
              <a:t>2) Disponibilidad para el aprendizaje y sentido del aprendizaje.</a:t>
            </a:r>
            <a:br>
              <a:rPr lang="es-PY" b="1" dirty="0" smtClean="0"/>
            </a:br>
            <a:endParaRPr lang="es-PY" dirty="0"/>
          </a:p>
        </p:txBody>
      </p:sp>
      <p:sp>
        <p:nvSpPr>
          <p:cNvPr id="3" name="2 Marcador de contenido"/>
          <p:cNvSpPr>
            <a:spLocks noGrp="1"/>
          </p:cNvSpPr>
          <p:nvPr>
            <p:ph idx="1"/>
          </p:nvPr>
        </p:nvSpPr>
        <p:spPr>
          <a:xfrm>
            <a:off x="349696" y="1412776"/>
            <a:ext cx="8686800" cy="4971182"/>
          </a:xfrm>
        </p:spPr>
        <p:txBody>
          <a:bodyPr>
            <a:normAutofit fontScale="92500" lnSpcReduction="10000"/>
          </a:bodyPr>
          <a:lstStyle/>
          <a:p>
            <a:pPr>
              <a:buNone/>
            </a:pPr>
            <a:r>
              <a:rPr lang="es-PY" b="1" u="sng" dirty="0" smtClean="0"/>
              <a:t>Lo que aprendemos cuando aprendemos</a:t>
            </a:r>
          </a:p>
          <a:p>
            <a:r>
              <a:rPr lang="es-PY" dirty="0" smtClean="0"/>
              <a:t>Lo que se forja es más que la posibilidad de construir significados acerca de contenidos concretos, incluso cuando éstos son considerados de forma amplia y diversificada.</a:t>
            </a:r>
          </a:p>
          <a:p>
            <a:r>
              <a:rPr lang="es-PY" dirty="0" smtClean="0"/>
              <a:t>Animado por un interés, una motivación.</a:t>
            </a:r>
          </a:p>
          <a:p>
            <a:r>
              <a:rPr lang="es-PY" dirty="0" smtClean="0"/>
              <a:t>concepto que tenemos de nosotros mismos </a:t>
            </a:r>
            <a:r>
              <a:rPr lang="es-PY" u="sng" dirty="0" smtClean="0">
                <a:solidFill>
                  <a:srgbClr val="FF0000"/>
                </a:solidFill>
              </a:rPr>
              <a:t>(autoconcepto), </a:t>
            </a:r>
            <a:r>
              <a:rPr lang="es-PY" dirty="0" smtClean="0"/>
              <a:t>en la estima que nos profesamos </a:t>
            </a:r>
            <a:r>
              <a:rPr lang="es-PY" u="sng" dirty="0" smtClean="0">
                <a:solidFill>
                  <a:srgbClr val="FF0000"/>
                </a:solidFill>
              </a:rPr>
              <a:t>(autoestima) </a:t>
            </a:r>
            <a:r>
              <a:rPr lang="es-PY" dirty="0" smtClean="0"/>
              <a:t>y en general, en todas las capacidades relacionadas con el equilibrio personal.</a:t>
            </a:r>
          </a:p>
          <a:p>
            <a:endParaRPr lang="es-PY" dirty="0" smtClean="0"/>
          </a:p>
          <a:p>
            <a:pPr>
              <a:buNone/>
            </a:pPr>
            <a:endParaRPr lang="es-PY" dirty="0"/>
          </a:p>
        </p:txBody>
      </p:sp>
    </p:spTree>
  </p:cSld>
  <p:clrMapOvr>
    <a:masterClrMapping/>
  </p:clrMapOvr>
  <p:transition>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548680"/>
            <a:ext cx="8686800" cy="838200"/>
          </a:xfrm>
        </p:spPr>
        <p:txBody>
          <a:bodyPr>
            <a:normAutofit fontScale="90000"/>
          </a:bodyPr>
          <a:lstStyle/>
          <a:p>
            <a:pPr algn="ctr"/>
            <a:r>
              <a:rPr lang="es-PY" sz="3100" b="1" i="1" u="sng" dirty="0" smtClean="0"/>
              <a:t>Sentido y significado: lo afectivo/ relacional y lo cognitivo en el aprendizaje</a:t>
            </a:r>
            <a:r>
              <a:rPr lang="es-PY" i="1" dirty="0" smtClean="0"/>
              <a:t/>
            </a:r>
            <a:br>
              <a:rPr lang="es-PY" i="1" dirty="0" smtClean="0"/>
            </a:br>
            <a:endParaRPr lang="es-PY" i="1" dirty="0"/>
          </a:p>
        </p:txBody>
      </p:sp>
      <p:sp>
        <p:nvSpPr>
          <p:cNvPr id="3" name="2 Marcador de contenido"/>
          <p:cNvSpPr>
            <a:spLocks noGrp="1"/>
          </p:cNvSpPr>
          <p:nvPr>
            <p:ph idx="1"/>
          </p:nvPr>
        </p:nvSpPr>
        <p:spPr>
          <a:xfrm>
            <a:off x="179512" y="1554162"/>
            <a:ext cx="8686800" cy="4827166"/>
          </a:xfrm>
        </p:spPr>
        <p:txBody>
          <a:bodyPr>
            <a:normAutofit lnSpcReduction="10000"/>
          </a:bodyPr>
          <a:lstStyle/>
          <a:p>
            <a:pPr algn="just"/>
            <a:r>
              <a:rPr lang="es-PY" dirty="0" smtClean="0"/>
              <a:t>Se trata de que los alumnos no sólo conozcan los propósitos que guían una actividad, sino que los hagan suyos, que participen de la </a:t>
            </a:r>
            <a:r>
              <a:rPr lang="es-PY" u="sng" dirty="0" smtClean="0">
                <a:solidFill>
                  <a:srgbClr val="FF0000"/>
                </a:solidFill>
              </a:rPr>
              <a:t>planificación</a:t>
            </a:r>
            <a:r>
              <a:rPr lang="es-PY" dirty="0" smtClean="0"/>
              <a:t> de aquélla, de su realización y de sus resultados de forma activa, lo que no supone únicamente que hagan, que actúen y que realicen; exige además, que comprendan qué hacen, que se responsabilicen de ello, que dispongan de criterios para evaluarlo y modificarlo si es necesario.</a:t>
            </a:r>
            <a:endParaRPr lang="es-PY" dirty="0"/>
          </a:p>
        </p:txBody>
      </p:sp>
    </p:spTree>
  </p:cSld>
  <p:clrMapOvr>
    <a:masterClrMapping/>
  </p:clrMapOvr>
  <p:transition>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b="1" dirty="0" smtClean="0"/>
              <a:t>3) Los conocimientos previos.</a:t>
            </a:r>
            <a:br>
              <a:rPr lang="es-PY" b="1" dirty="0" smtClean="0"/>
            </a:br>
            <a:endParaRPr lang="es-PY" dirty="0"/>
          </a:p>
        </p:txBody>
      </p:sp>
      <p:sp>
        <p:nvSpPr>
          <p:cNvPr id="3" name="2 Marcador de contenido"/>
          <p:cNvSpPr>
            <a:spLocks noGrp="1"/>
          </p:cNvSpPr>
          <p:nvPr>
            <p:ph idx="1"/>
          </p:nvPr>
        </p:nvSpPr>
        <p:spPr/>
        <p:txBody>
          <a:bodyPr/>
          <a:lstStyle/>
          <a:p>
            <a:pPr algn="ctr">
              <a:buNone/>
            </a:pPr>
            <a:r>
              <a:rPr lang="es-PY" b="1" i="1" u="sng" dirty="0" smtClean="0"/>
              <a:t>El estado inicial de los alumnos</a:t>
            </a:r>
            <a:endParaRPr lang="es-PY" i="1" u="sng" dirty="0" smtClean="0"/>
          </a:p>
          <a:p>
            <a:r>
              <a:rPr lang="es-PY" dirty="0" smtClean="0"/>
              <a:t>Los alumnos presentan una determinada disposición para llevar a cabo el aprendizaje que se les plantea, que surge como resultado de la confluencia de numerosos factores de índole personal e interpersonal. </a:t>
            </a:r>
            <a:endParaRPr lang="es-PY" dirty="0"/>
          </a:p>
        </p:txBody>
      </p:sp>
    </p:spTree>
  </p:cSld>
  <p:clrMapOvr>
    <a:masterClrMapping/>
  </p:clrMapOvr>
  <p:transition>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124744"/>
            <a:ext cx="8856984" cy="5256584"/>
          </a:xfrm>
        </p:spPr>
        <p:txBody>
          <a:bodyPr>
            <a:normAutofit fontScale="92500" lnSpcReduction="20000"/>
          </a:bodyPr>
          <a:lstStyle/>
          <a:p>
            <a:r>
              <a:rPr lang="es-PY" dirty="0" smtClean="0"/>
              <a:t>Los alumnos disponen de determinadas capacidades, instrumentos, estrategias y habilidades generales para llevar a cabo el proceso. </a:t>
            </a:r>
          </a:p>
          <a:p>
            <a:r>
              <a:rPr lang="es-PY" dirty="0" smtClean="0"/>
              <a:t>Cuenta con determinadas capacidades cognitivas generales, con unos niveles de inteligencia, razonamiento y memoria que le van a permitir un determinado grado de comprensión y realización de la tarea. </a:t>
            </a:r>
          </a:p>
          <a:p>
            <a:r>
              <a:rPr lang="es-PY" dirty="0" smtClean="0"/>
              <a:t>No son únicamente de carácter intelectual o cognitivo, cuenta también con determinadas capacidades de tipo motriz, de equilibrio personal y de relación interpersonal.</a:t>
            </a:r>
          </a:p>
          <a:p>
            <a:endParaRPr lang="es-PY" dirty="0"/>
          </a:p>
        </p:txBody>
      </p:sp>
    </p:spTree>
  </p:cSld>
  <p:clrMapOvr>
    <a:masterClrMapping/>
  </p:clrMapOvr>
  <p:transition>
    <p:randomBar dir="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i="1" u="sng" dirty="0" smtClean="0"/>
              <a:t>Los esquemas de conocimiento</a:t>
            </a:r>
            <a:br>
              <a:rPr lang="es-PY" i="1" u="sng" dirty="0" smtClean="0"/>
            </a:br>
            <a:endParaRPr lang="es-PY" i="1" u="sng" dirty="0"/>
          </a:p>
        </p:txBody>
      </p:sp>
      <p:sp>
        <p:nvSpPr>
          <p:cNvPr id="3" name="2 Marcador de contenido"/>
          <p:cNvSpPr>
            <a:spLocks noGrp="1"/>
          </p:cNvSpPr>
          <p:nvPr>
            <p:ph idx="1"/>
          </p:nvPr>
        </p:nvSpPr>
        <p:spPr>
          <a:xfrm>
            <a:off x="125288" y="1196752"/>
            <a:ext cx="8839200" cy="5256584"/>
          </a:xfrm>
        </p:spPr>
        <p:txBody>
          <a:bodyPr>
            <a:normAutofit/>
          </a:bodyPr>
          <a:lstStyle/>
          <a:p>
            <a:r>
              <a:rPr lang="es-PY" dirty="0" smtClean="0"/>
              <a:t>Un esquema de conocimiento se define como </a:t>
            </a:r>
            <a:r>
              <a:rPr lang="es-PY" i="1" dirty="0" smtClean="0"/>
              <a:t>la representación que posee una persona en un momento determinado de su historia sobre una parcela de la realidad.</a:t>
            </a:r>
            <a:r>
              <a:rPr lang="es-PY" dirty="0" smtClean="0"/>
              <a:t> (</a:t>
            </a:r>
            <a:r>
              <a:rPr lang="es-PY" dirty="0" err="1" smtClean="0"/>
              <a:t>Coll</a:t>
            </a:r>
            <a:r>
              <a:rPr lang="es-PY" dirty="0" smtClean="0"/>
              <a:t>, 1983).</a:t>
            </a:r>
          </a:p>
          <a:p>
            <a:r>
              <a:rPr lang="es-PY" dirty="0" smtClean="0"/>
              <a:t>Los esquemas de conocimiento incluyen: </a:t>
            </a:r>
          </a:p>
          <a:p>
            <a:r>
              <a:rPr lang="es-PY" dirty="0" smtClean="0"/>
              <a:t>informaciones sobre hechos y sucesos, experiencias y anécdotas personales, actitudes, normas y valores, hasta conceptos, explicaciones, teorías y procedimientos relativos a dicha realidad.</a:t>
            </a:r>
          </a:p>
          <a:p>
            <a:endParaRPr lang="es-PY" dirty="0" smtClean="0"/>
          </a:p>
          <a:p>
            <a:endParaRPr lang="es-PY" dirty="0"/>
          </a:p>
        </p:txBody>
      </p:sp>
    </p:spTree>
  </p:cSld>
  <p:clrMapOvr>
    <a:masterClrMapping/>
  </p:clrMapOvr>
  <p:transition>
    <p:randomBar dir="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PY" dirty="0" smtClean="0"/>
              <a:t>La concepción constructivista entiende que:</a:t>
            </a:r>
          </a:p>
          <a:p>
            <a:r>
              <a:rPr lang="es-PY" dirty="0" smtClean="0"/>
              <a:t> los alumnos se enfrentan al aprendizaje de un nuevo contenido poseyendo una serie de conocimientos previos.</a:t>
            </a:r>
          </a:p>
          <a:p>
            <a:r>
              <a:rPr lang="es-PY" dirty="0" smtClean="0"/>
              <a:t> </a:t>
            </a:r>
            <a:r>
              <a:rPr lang="es-PY" dirty="0" smtClean="0"/>
              <a:t>Que </a:t>
            </a:r>
            <a:r>
              <a:rPr lang="es-PY" dirty="0" smtClean="0"/>
              <a:t>se encuentran organizados y estructurados en diversos esquemas de conocimiento.</a:t>
            </a:r>
            <a:endParaRPr lang="es-PY" dirty="0"/>
          </a:p>
        </p:txBody>
      </p:sp>
    </p:spTree>
  </p:cSld>
  <p:clrMapOvr>
    <a:masterClrMapping/>
  </p:clrMapOvr>
  <p:transition>
    <p:randomBar dir="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260648"/>
            <a:ext cx="8686800" cy="838200"/>
          </a:xfrm>
        </p:spPr>
        <p:txBody>
          <a:bodyPr>
            <a:noAutofit/>
          </a:bodyPr>
          <a:lstStyle/>
          <a:p>
            <a:pPr algn="ctr"/>
            <a:r>
              <a:rPr lang="es-PY" sz="2800" i="1" u="sng" dirty="0" smtClean="0"/>
              <a:t>Los conocimientos previos en los procesos de enseñanza/aprendizaje</a:t>
            </a:r>
            <a:endParaRPr lang="es-PY" sz="2800" i="1" u="sng" dirty="0"/>
          </a:p>
        </p:txBody>
      </p:sp>
      <p:sp>
        <p:nvSpPr>
          <p:cNvPr id="3" name="2 Marcador de contenido"/>
          <p:cNvSpPr>
            <a:spLocks noGrp="1"/>
          </p:cNvSpPr>
          <p:nvPr>
            <p:ph idx="1"/>
          </p:nvPr>
        </p:nvSpPr>
        <p:spPr/>
        <p:txBody>
          <a:bodyPr/>
          <a:lstStyle/>
          <a:p>
            <a:r>
              <a:rPr lang="es-PY" dirty="0" smtClean="0"/>
              <a:t>El interés de la concepción </a:t>
            </a:r>
            <a:r>
              <a:rPr lang="es-PY" dirty="0" smtClean="0"/>
              <a:t>constructivista:</a:t>
            </a:r>
            <a:endParaRPr lang="es-PY" dirty="0" smtClean="0"/>
          </a:p>
          <a:p>
            <a:r>
              <a:rPr lang="es-PY" dirty="0" smtClean="0"/>
              <a:t>Repercute e incide directamente en los procesos de enseñanza y aprendizaje que se lleva a cabo en el aula.</a:t>
            </a:r>
            <a:r>
              <a:rPr lang="es-PY" i="1" dirty="0" smtClean="0"/>
              <a:t> </a:t>
            </a:r>
          </a:p>
          <a:p>
            <a:r>
              <a:rPr lang="es-PY" i="1" dirty="0" smtClean="0"/>
              <a:t>El factor más importante que influye en el aprendizaje es lo que el alumno ya sabe. Averígüese y enséñele en consecuencia.</a:t>
            </a:r>
            <a:r>
              <a:rPr lang="es-PY" dirty="0" smtClean="0"/>
              <a:t> (</a:t>
            </a:r>
            <a:r>
              <a:rPr lang="es-PY" dirty="0" err="1" smtClean="0"/>
              <a:t>Ausubel</a:t>
            </a:r>
            <a:r>
              <a:rPr lang="es-PY" dirty="0" smtClean="0"/>
              <a:t>, </a:t>
            </a:r>
            <a:r>
              <a:rPr lang="es-PY" dirty="0" err="1" smtClean="0"/>
              <a:t>Novak</a:t>
            </a:r>
            <a:r>
              <a:rPr lang="es-PY" dirty="0" smtClean="0"/>
              <a:t> y </a:t>
            </a:r>
            <a:r>
              <a:rPr lang="es-PY" dirty="0" err="1" smtClean="0"/>
              <a:t>Hanesian</a:t>
            </a:r>
            <a:r>
              <a:rPr lang="es-PY" dirty="0" smtClean="0"/>
              <a:t>, 1983)</a:t>
            </a:r>
          </a:p>
          <a:p>
            <a:endParaRPr lang="es-PY" dirty="0"/>
          </a:p>
        </p:txBody>
      </p:sp>
    </p:spTree>
  </p:cSld>
  <p:clrMapOvr>
    <a:masterClrMapping/>
  </p:clrMapOvr>
  <p:transition>
    <p:randomBar dir="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340768"/>
            <a:ext cx="8686800" cy="4525963"/>
          </a:xfrm>
        </p:spPr>
        <p:txBody>
          <a:bodyPr/>
          <a:lstStyle/>
          <a:p>
            <a:r>
              <a:rPr lang="es-PY" dirty="0" smtClean="0"/>
              <a:t>Aunque los alumnos tengan unos conocimientos previos suficientes para abordar el nuevo contenido, el hecho de que posean estos conocimientos no asegura que los tengan presentes en todo momento a lo largo de su proceso de aprendizaje.</a:t>
            </a:r>
          </a:p>
          <a:p>
            <a:endParaRPr lang="es-PY" dirty="0"/>
          </a:p>
        </p:txBody>
      </p:sp>
    </p:spTree>
  </p:cSld>
  <p:clrMapOvr>
    <a:masterClrMapping/>
  </p:clrMapOvr>
  <p:transition>
    <p:randomBar dir="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i="1" u="sng" dirty="0" smtClean="0"/>
              <a:t>Resituar los conocimientos previos</a:t>
            </a:r>
            <a:r>
              <a:rPr lang="es-PY" dirty="0" smtClean="0"/>
              <a:t/>
            </a:r>
            <a:br>
              <a:rPr lang="es-PY" dirty="0" smtClean="0"/>
            </a:br>
            <a:endParaRPr lang="es-PY" dirty="0"/>
          </a:p>
        </p:txBody>
      </p:sp>
      <p:sp>
        <p:nvSpPr>
          <p:cNvPr id="3" name="2 Marcador de contenido"/>
          <p:cNvSpPr>
            <a:spLocks noGrp="1"/>
          </p:cNvSpPr>
          <p:nvPr>
            <p:ph idx="1"/>
          </p:nvPr>
        </p:nvSpPr>
        <p:spPr/>
        <p:txBody>
          <a:bodyPr/>
          <a:lstStyle/>
          <a:p>
            <a:r>
              <a:rPr lang="es-PY" dirty="0" smtClean="0"/>
              <a:t>Los conocimientos previos y los esquemas: </a:t>
            </a:r>
          </a:p>
          <a:p>
            <a:r>
              <a:rPr lang="es-PY" dirty="0" smtClean="0"/>
              <a:t>no son el único bagaje con el que afrontan el aprendizaje los alumnos.</a:t>
            </a:r>
          </a:p>
          <a:p>
            <a:r>
              <a:rPr lang="es-PY" dirty="0" smtClean="0"/>
              <a:t>las capacidades e instrumentos generales que han adquirido a lo largo de su desarrollo y que son capaces de utilizar, forman parte también de la radiografía de nuestros alumnos.</a:t>
            </a:r>
          </a:p>
          <a:p>
            <a:endParaRPr lang="es-PY" dirty="0"/>
          </a:p>
        </p:txBody>
      </p:sp>
    </p:spTree>
  </p:cSld>
  <p:clrMapOvr>
    <a:masterClrMapping/>
  </p:clrMapOvr>
  <p:transition>
    <p:randomBa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b="1" dirty="0" smtClean="0"/>
              <a:t>4) Los enfoques didácticos.</a:t>
            </a:r>
            <a:br>
              <a:rPr lang="es-PY" b="1" dirty="0" smtClean="0"/>
            </a:br>
            <a:endParaRPr lang="es-PY" dirty="0"/>
          </a:p>
        </p:txBody>
      </p:sp>
      <p:sp>
        <p:nvSpPr>
          <p:cNvPr id="3" name="2 Marcador de contenido"/>
          <p:cNvSpPr>
            <a:spLocks noGrp="1"/>
          </p:cNvSpPr>
          <p:nvPr>
            <p:ph idx="1"/>
          </p:nvPr>
        </p:nvSpPr>
        <p:spPr>
          <a:xfrm>
            <a:off x="197296" y="1340768"/>
            <a:ext cx="8839200" cy="5256584"/>
          </a:xfrm>
        </p:spPr>
        <p:txBody>
          <a:bodyPr>
            <a:normAutofit fontScale="92500" lnSpcReduction="10000"/>
          </a:bodyPr>
          <a:lstStyle/>
          <a:p>
            <a:pPr>
              <a:buNone/>
            </a:pPr>
            <a:r>
              <a:rPr lang="es-PY" i="1" u="sng" dirty="0" smtClean="0"/>
              <a:t>Necesidad de instrumento para el análisis de la práctica</a:t>
            </a:r>
          </a:p>
          <a:p>
            <a:r>
              <a:rPr lang="es-PY" dirty="0" smtClean="0"/>
              <a:t>Los procesos de enseñanza/aprendizaje que se dan en las aulas son extremadamente complejos. </a:t>
            </a:r>
          </a:p>
          <a:p>
            <a:r>
              <a:rPr lang="es-PY" dirty="0" smtClean="0"/>
              <a:t>La concepción constructivista, no prescribe unas formas determinadas de enseñanza, pero sí provee elementos para el análisis y reflexión sobre la práctica, de modo que puedan facilitarnos una mayor comprensión de los procesos que en ella intervienen y la consiguiente valoración sobre su pertinencia educativa.</a:t>
            </a:r>
          </a:p>
          <a:p>
            <a:endParaRPr lang="es-PY" dirty="0"/>
          </a:p>
        </p:txBody>
      </p:sp>
    </p:spTree>
  </p:cSld>
  <p:clrMapOvr>
    <a:masterClrMapping/>
  </p:clrMapOvr>
  <p:transition>
    <p:randomBar dir="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PY" sz="4000" dirty="0" smtClean="0"/>
              <a:t>TEMAS</a:t>
            </a:r>
            <a:endParaRPr lang="es-PY" sz="4000" dirty="0"/>
          </a:p>
        </p:txBody>
      </p:sp>
      <p:sp>
        <p:nvSpPr>
          <p:cNvPr id="3" name="2 Marcador de contenido"/>
          <p:cNvSpPr>
            <a:spLocks noGrp="1"/>
          </p:cNvSpPr>
          <p:nvPr>
            <p:ph idx="1"/>
          </p:nvPr>
        </p:nvSpPr>
        <p:spPr/>
        <p:txBody>
          <a:bodyPr/>
          <a:lstStyle/>
          <a:p>
            <a:pPr>
              <a:buNone/>
            </a:pPr>
            <a:r>
              <a:rPr lang="es-PY" b="1" dirty="0" smtClean="0"/>
              <a:t>1) Los profesores y la concepción constructivista.</a:t>
            </a:r>
          </a:p>
          <a:p>
            <a:pPr>
              <a:buNone/>
            </a:pPr>
            <a:r>
              <a:rPr lang="es-PY" b="1" dirty="0" smtClean="0"/>
              <a:t>2) Disponibilidad para el aprendizaje y sentido del aprendizaje.</a:t>
            </a:r>
          </a:p>
          <a:p>
            <a:pPr>
              <a:buNone/>
            </a:pPr>
            <a:r>
              <a:rPr lang="es-PY" b="1" dirty="0" smtClean="0"/>
              <a:t>3) Los conocimientos previos.</a:t>
            </a:r>
          </a:p>
          <a:p>
            <a:pPr>
              <a:buNone/>
            </a:pPr>
            <a:r>
              <a:rPr lang="es-PY" b="1" dirty="0" smtClean="0"/>
              <a:t>4) Los enfoques didácticos.</a:t>
            </a:r>
          </a:p>
          <a:p>
            <a:endParaRPr lang="es-PY" dirty="0"/>
          </a:p>
        </p:txBody>
      </p:sp>
    </p:spTree>
  </p:cSld>
  <p:clrMapOvr>
    <a:masterClrMapping/>
  </p:clrMapOvr>
  <p:transition>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PY" dirty="0" smtClean="0"/>
              <a:t>La Concepción Constructivista:</a:t>
            </a:r>
          </a:p>
          <a:p>
            <a:r>
              <a:rPr lang="es-PY" dirty="0" smtClean="0"/>
              <a:t>También ofrece criterios valiosos para la </a:t>
            </a:r>
            <a:r>
              <a:rPr lang="es-PY" u="sng" dirty="0" smtClean="0">
                <a:solidFill>
                  <a:schemeClr val="accent3"/>
                </a:solidFill>
              </a:rPr>
              <a:t>planificación</a:t>
            </a:r>
            <a:r>
              <a:rPr lang="es-PY" dirty="0" smtClean="0"/>
              <a:t>, puesta en marcha y evaluación de la enseñanza.</a:t>
            </a:r>
            <a:endParaRPr lang="es-PY" dirty="0"/>
          </a:p>
        </p:txBody>
      </p:sp>
    </p:spTree>
  </p:cSld>
  <p:clrMapOvr>
    <a:masterClrMapping/>
  </p:clrMapOvr>
  <p:transition>
    <p:randomBar dir="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i="1" u="sng" dirty="0" smtClean="0"/>
              <a:t>La secuencia de contenido</a:t>
            </a:r>
            <a:r>
              <a:rPr lang="es-PY" dirty="0" smtClean="0"/>
              <a:t/>
            </a:r>
            <a:br>
              <a:rPr lang="es-PY" dirty="0" smtClean="0"/>
            </a:br>
            <a:endParaRPr lang="es-PY" dirty="0"/>
          </a:p>
        </p:txBody>
      </p:sp>
      <p:sp>
        <p:nvSpPr>
          <p:cNvPr id="3" name="2 Marcador de contenido"/>
          <p:cNvSpPr>
            <a:spLocks noGrp="1"/>
          </p:cNvSpPr>
          <p:nvPr>
            <p:ph idx="1"/>
          </p:nvPr>
        </p:nvSpPr>
        <p:spPr/>
        <p:txBody>
          <a:bodyPr>
            <a:normAutofit lnSpcReduction="10000"/>
          </a:bodyPr>
          <a:lstStyle/>
          <a:p>
            <a:r>
              <a:rPr lang="es-PY" dirty="0" smtClean="0"/>
              <a:t>L</a:t>
            </a:r>
            <a:r>
              <a:rPr lang="es-PY" dirty="0" smtClean="0"/>
              <a:t>as </a:t>
            </a:r>
            <a:r>
              <a:rPr lang="es-PY" dirty="0" smtClean="0"/>
              <a:t>intenciones educativas se concretan en unos contenidos determinados y teniendo en cuenta que éstos son los que dirigen las actuaciones de enseñanza.</a:t>
            </a:r>
          </a:p>
          <a:p>
            <a:r>
              <a:rPr lang="es-PY" dirty="0" smtClean="0"/>
              <a:t>Debería ser  aquella que abarque el conjunto de actividades que se realicen para conseguir cada objetivo, o sea, el conjunto estructurado y secuenciado de actividades que se desarrollen para la adquisición de un </a:t>
            </a:r>
            <a:r>
              <a:rPr lang="es-PY" dirty="0" smtClean="0"/>
              <a:t>objetivo.</a:t>
            </a:r>
            <a:endParaRPr lang="es-PY" dirty="0"/>
          </a:p>
        </p:txBody>
      </p:sp>
    </p:spTree>
  </p:cSld>
  <p:clrMapOvr>
    <a:masterClrMapping/>
  </p:clrMapOvr>
  <p:transition>
    <p:randomBar dir="vert"/>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smtClean="0"/>
              <a:t>El aprendizaje significativo</a:t>
            </a:r>
            <a:r>
              <a:rPr lang="es-PY" dirty="0" smtClean="0"/>
              <a:t/>
            </a:r>
            <a:br>
              <a:rPr lang="es-PY" dirty="0" smtClean="0"/>
            </a:br>
            <a:endParaRPr lang="es-PY" dirty="0"/>
          </a:p>
        </p:txBody>
      </p:sp>
      <p:sp>
        <p:nvSpPr>
          <p:cNvPr id="3" name="2 Marcador de contenido"/>
          <p:cNvSpPr>
            <a:spLocks noGrp="1"/>
          </p:cNvSpPr>
          <p:nvPr>
            <p:ph idx="1"/>
          </p:nvPr>
        </p:nvSpPr>
        <p:spPr>
          <a:xfrm>
            <a:off x="107504" y="1554162"/>
            <a:ext cx="8839200" cy="4827166"/>
          </a:xfrm>
        </p:spPr>
        <p:txBody>
          <a:bodyPr>
            <a:normAutofit lnSpcReduction="10000"/>
          </a:bodyPr>
          <a:lstStyle/>
          <a:p>
            <a:r>
              <a:rPr lang="es-ES" b="1" dirty="0" smtClean="0"/>
              <a:t>David Paul </a:t>
            </a:r>
            <a:r>
              <a:rPr lang="es-ES" b="1" dirty="0" err="1" smtClean="0"/>
              <a:t>Ausubel</a:t>
            </a:r>
            <a:endParaRPr lang="es-PY" dirty="0" smtClean="0"/>
          </a:p>
          <a:p>
            <a:pPr algn="just">
              <a:buNone/>
            </a:pPr>
            <a:r>
              <a:rPr lang="es-ES" dirty="0" smtClean="0"/>
              <a:t>Nació en los Estados Unidos (New York), en el año 1918, hijo de una familia judía emigrante de Europa Central. </a:t>
            </a:r>
          </a:p>
          <a:p>
            <a:pPr algn="just">
              <a:buNone/>
            </a:pPr>
            <a:r>
              <a:rPr lang="es-ES" dirty="0" smtClean="0"/>
              <a:t>Se preocupó por la manera </a:t>
            </a:r>
            <a:r>
              <a:rPr lang="es-ES" dirty="0" smtClean="0"/>
              <a:t>de </a:t>
            </a:r>
            <a:r>
              <a:rPr lang="es-ES" dirty="0" smtClean="0"/>
              <a:t>como </a:t>
            </a:r>
            <a:r>
              <a:rPr lang="es-ES" dirty="0" smtClean="0"/>
              <a:t>educaban en su época y en su cultura.</a:t>
            </a:r>
          </a:p>
          <a:p>
            <a:pPr algn="just">
              <a:buNone/>
            </a:pPr>
            <a:r>
              <a:rPr lang="es-ES" dirty="0" smtClean="0"/>
              <a:t> Estudió en la Universidad de Nueva York.</a:t>
            </a:r>
          </a:p>
          <a:p>
            <a:pPr algn="just">
              <a:buNone/>
            </a:pPr>
            <a:r>
              <a:rPr lang="es-ES" dirty="0" smtClean="0"/>
              <a:t>Él originó y difundió la teoría del Aprendizaje Significativo. </a:t>
            </a:r>
            <a:endParaRPr lang="es-PY" dirty="0" smtClean="0"/>
          </a:p>
          <a:p>
            <a:pPr>
              <a:buNone/>
            </a:pPr>
            <a:endParaRPr lang="es-PY" dirty="0"/>
          </a:p>
        </p:txBody>
      </p:sp>
    </p:spTree>
  </p:cSld>
  <p:clrMapOvr>
    <a:masterClrMapping/>
  </p:clrMapOvr>
  <p:transition>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268760"/>
            <a:ext cx="8686800" cy="4811365"/>
          </a:xfrm>
        </p:spPr>
        <p:txBody>
          <a:bodyPr/>
          <a:lstStyle/>
          <a:p>
            <a:pPr algn="just">
              <a:buNone/>
            </a:pPr>
            <a:r>
              <a:rPr lang="es-ES" dirty="0" smtClean="0"/>
              <a:t>De acuerdo al aprendizaje significativo, los nuevos conocimientos se incorporan en forma sustantiva en la estructura cognitiva del alumno. Esto se logra cuando el estudiante relaciona los nuevos conocimientos con los anteriormente adquiridos; pero también es necesario que el alumno se interese por aprender lo que se le está mostrando.</a:t>
            </a:r>
            <a:endParaRPr lang="es-PY" dirty="0" smtClean="0"/>
          </a:p>
          <a:p>
            <a:pPr>
              <a:buNone/>
            </a:pPr>
            <a:endParaRPr lang="es-PY" dirty="0"/>
          </a:p>
        </p:txBody>
      </p:sp>
    </p:spTree>
  </p:cSld>
  <p:clrMapOvr>
    <a:masterClrMapping/>
  </p:clrMapOvr>
  <p:transition>
    <p:randomBar dir="ver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smtClean="0"/>
              <a:t>Ventajas del Aprendizaje Significativo</a:t>
            </a:r>
            <a:endParaRPr lang="es-PY" dirty="0"/>
          </a:p>
        </p:txBody>
      </p:sp>
      <p:sp>
        <p:nvSpPr>
          <p:cNvPr id="3" name="2 Marcador de contenido"/>
          <p:cNvSpPr>
            <a:spLocks noGrp="1"/>
          </p:cNvSpPr>
          <p:nvPr>
            <p:ph idx="1"/>
          </p:nvPr>
        </p:nvSpPr>
        <p:spPr>
          <a:xfrm>
            <a:off x="304800" y="1554162"/>
            <a:ext cx="8686800" cy="5043190"/>
          </a:xfrm>
        </p:spPr>
        <p:txBody>
          <a:bodyPr>
            <a:normAutofit fontScale="85000" lnSpcReduction="10000"/>
          </a:bodyPr>
          <a:lstStyle/>
          <a:p>
            <a:pPr lvl="0" algn="just"/>
            <a:r>
              <a:rPr lang="es-ES" dirty="0" smtClean="0"/>
              <a:t>Produce una retención más duradera de la información.</a:t>
            </a:r>
            <a:endParaRPr lang="es-PY" dirty="0" smtClean="0"/>
          </a:p>
          <a:p>
            <a:pPr lvl="0" algn="just"/>
            <a:r>
              <a:rPr lang="es-ES" dirty="0" smtClean="0"/>
              <a:t>Facilita el adquirir nuevos conocimientos relacionados con los anteriormente adquiridos de forma significativa, ya que al estar claros en la estructura cognitiva se facilita la retención del nuevo contenido.</a:t>
            </a:r>
            <a:endParaRPr lang="es-PY" dirty="0" smtClean="0"/>
          </a:p>
          <a:p>
            <a:pPr lvl="0" algn="just"/>
            <a:r>
              <a:rPr lang="es-ES" dirty="0" smtClean="0"/>
              <a:t>La nueva información al ser relacionada con la anterior, es guardada en la memoria a largo plazo.</a:t>
            </a:r>
            <a:endParaRPr lang="es-PY" dirty="0" smtClean="0"/>
          </a:p>
          <a:p>
            <a:pPr lvl="0" algn="just"/>
            <a:r>
              <a:rPr lang="es-ES" dirty="0" smtClean="0"/>
              <a:t>Es activo, pues depende de la asimilación de las actividades de aprendizaje por parte del alumno.</a:t>
            </a:r>
            <a:endParaRPr lang="es-PY" dirty="0" smtClean="0"/>
          </a:p>
          <a:p>
            <a:pPr lvl="0" algn="just"/>
            <a:r>
              <a:rPr lang="es-ES" dirty="0" smtClean="0"/>
              <a:t>Es personal, ya que la significación de aprendizaje depende los recursos cognitivos del estudiante.</a:t>
            </a:r>
            <a:endParaRPr lang="es-PY" dirty="0" smtClean="0"/>
          </a:p>
          <a:p>
            <a:endParaRPr lang="es-PY" dirty="0"/>
          </a:p>
        </p:txBody>
      </p:sp>
    </p:spTree>
  </p:cSld>
  <p:clrMapOvr>
    <a:masterClrMapping/>
  </p:clrMapOvr>
  <p:transition>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188640"/>
            <a:ext cx="8686800" cy="838200"/>
          </a:xfrm>
        </p:spPr>
        <p:txBody>
          <a:bodyPr>
            <a:normAutofit fontScale="90000"/>
          </a:bodyPr>
          <a:lstStyle/>
          <a:p>
            <a:pPr algn="ctr"/>
            <a:r>
              <a:rPr lang="es-ES" b="1" dirty="0" smtClean="0"/>
              <a:t>Requisitos para lograr el Aprendizaje Significativo</a:t>
            </a:r>
            <a:endParaRPr lang="es-PY" dirty="0"/>
          </a:p>
        </p:txBody>
      </p:sp>
      <p:sp>
        <p:nvSpPr>
          <p:cNvPr id="3" name="2 Marcador de contenido"/>
          <p:cNvSpPr>
            <a:spLocks noGrp="1"/>
          </p:cNvSpPr>
          <p:nvPr>
            <p:ph idx="1"/>
          </p:nvPr>
        </p:nvSpPr>
        <p:spPr/>
        <p:txBody>
          <a:bodyPr>
            <a:normAutofit fontScale="85000" lnSpcReduction="10000"/>
          </a:bodyPr>
          <a:lstStyle/>
          <a:p>
            <a:pPr lvl="0"/>
            <a:r>
              <a:rPr lang="es-ES" dirty="0" err="1" smtClean="0"/>
              <a:t>Significatividad</a:t>
            </a:r>
            <a:r>
              <a:rPr lang="es-ES" dirty="0" smtClean="0"/>
              <a:t> </a:t>
            </a:r>
            <a:r>
              <a:rPr lang="es-ES" dirty="0" smtClean="0">
                <a:hlinkClick r:id="rId2"/>
              </a:rPr>
              <a:t>lógica</a:t>
            </a:r>
            <a:r>
              <a:rPr lang="es-ES" dirty="0" smtClean="0"/>
              <a:t> del material: el material que presenta el maestro al estudiante debe estar organizado, para que se dé una construcción de conocimientos.</a:t>
            </a:r>
            <a:endParaRPr lang="es-PY" dirty="0" smtClean="0"/>
          </a:p>
          <a:p>
            <a:pPr lvl="0"/>
            <a:r>
              <a:rPr lang="es-ES" dirty="0" err="1" smtClean="0"/>
              <a:t>Significatividad</a:t>
            </a:r>
            <a:r>
              <a:rPr lang="es-ES" dirty="0" smtClean="0"/>
              <a:t> </a:t>
            </a:r>
            <a:r>
              <a:rPr lang="es-ES" dirty="0" smtClean="0">
                <a:hlinkClick r:id="rId2"/>
              </a:rPr>
              <a:t>psicológica</a:t>
            </a:r>
            <a:r>
              <a:rPr lang="es-ES" dirty="0" smtClean="0"/>
              <a:t> del material: que el alumno conecte el nuevo conocimiento con los previos y que los comprenda. </a:t>
            </a:r>
            <a:endParaRPr lang="es-PY" dirty="0" smtClean="0"/>
          </a:p>
          <a:p>
            <a:pPr lvl="0"/>
            <a:r>
              <a:rPr lang="es-ES" dirty="0" smtClean="0"/>
              <a:t>Actitud </a:t>
            </a:r>
            <a:r>
              <a:rPr lang="es-ES" dirty="0" smtClean="0">
                <a:hlinkClick r:id="rId2"/>
              </a:rPr>
              <a:t>favorable</a:t>
            </a:r>
            <a:r>
              <a:rPr lang="es-ES" dirty="0" smtClean="0"/>
              <a:t> del alumno: ya que el aprendizaje no puede darse si el alumno no quiere. Disposiciones emocionales y </a:t>
            </a:r>
            <a:r>
              <a:rPr lang="es-ES" dirty="0" err="1" smtClean="0"/>
              <a:t>actitudinales</a:t>
            </a:r>
            <a:r>
              <a:rPr lang="es-ES" dirty="0" smtClean="0"/>
              <a:t>, en donde el maestro sólo puede influir a través de la motivación.</a:t>
            </a:r>
            <a:endParaRPr lang="es-PY" dirty="0" smtClean="0"/>
          </a:p>
          <a:p>
            <a:endParaRPr lang="es-PY" dirty="0"/>
          </a:p>
        </p:txBody>
      </p:sp>
    </p:spTree>
  </p:cSld>
  <p:clrMapOvr>
    <a:masterClrMapping/>
  </p:clrMapOvr>
  <p:transition>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t>Tipos de Aprendizaje Significativo</a:t>
            </a:r>
            <a:endParaRPr lang="es-PY" dirty="0"/>
          </a:p>
        </p:txBody>
      </p:sp>
      <p:sp>
        <p:nvSpPr>
          <p:cNvPr id="3" name="2 Marcador de contenido"/>
          <p:cNvSpPr>
            <a:spLocks noGrp="1"/>
          </p:cNvSpPr>
          <p:nvPr>
            <p:ph idx="1"/>
          </p:nvPr>
        </p:nvSpPr>
        <p:spPr>
          <a:xfrm>
            <a:off x="304800" y="1554162"/>
            <a:ext cx="8686800" cy="4971182"/>
          </a:xfrm>
        </p:spPr>
        <p:txBody>
          <a:bodyPr>
            <a:normAutofit lnSpcReduction="10000"/>
          </a:bodyPr>
          <a:lstStyle/>
          <a:p>
            <a:r>
              <a:rPr lang="es-ES" b="1" i="1" dirty="0" smtClean="0"/>
              <a:t>Aprendizaje de representaciones</a:t>
            </a:r>
            <a:r>
              <a:rPr lang="es-ES" dirty="0" smtClean="0"/>
              <a:t>: es cuando el niño adquiere el vocabulario.</a:t>
            </a:r>
          </a:p>
          <a:p>
            <a:r>
              <a:rPr lang="es-ES" b="1" i="1" dirty="0" smtClean="0"/>
              <a:t>Aprendizaje de conceptos</a:t>
            </a:r>
            <a:r>
              <a:rPr lang="es-ES" dirty="0" smtClean="0"/>
              <a:t>: el niño, a partir de experiencias concretas, comprende que la palabra "mamá" puede usarse también por otras personas refiriéndose a sus madres.</a:t>
            </a:r>
          </a:p>
          <a:p>
            <a:r>
              <a:rPr lang="es-ES" b="1" i="1" dirty="0" smtClean="0"/>
              <a:t>Aprendizaje de proposiciones</a:t>
            </a:r>
            <a:r>
              <a:rPr lang="es-ES" dirty="0" smtClean="0"/>
              <a:t>: cuando conoce el significado de los conceptos, puede formar frases que contengan dos o más conceptos en donde afirme o niegue algo</a:t>
            </a:r>
            <a:endParaRPr lang="es-PY" dirty="0"/>
          </a:p>
        </p:txBody>
      </p:sp>
    </p:spTree>
  </p:cSld>
  <p:clrMapOvr>
    <a:masterClrMapping/>
  </p:clrMapOvr>
  <p:transition>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dirty="0" smtClean="0"/>
              <a:t>Aplicaciones pedagógicas</a:t>
            </a:r>
            <a:endParaRPr lang="es-PY" dirty="0"/>
          </a:p>
        </p:txBody>
      </p:sp>
      <p:sp>
        <p:nvSpPr>
          <p:cNvPr id="3" name="2 Marcador de contenido"/>
          <p:cNvSpPr>
            <a:spLocks noGrp="1"/>
          </p:cNvSpPr>
          <p:nvPr>
            <p:ph idx="1"/>
          </p:nvPr>
        </p:nvSpPr>
        <p:spPr/>
        <p:txBody>
          <a:bodyPr/>
          <a:lstStyle/>
          <a:p>
            <a:r>
              <a:rPr lang="es-ES" dirty="0" smtClean="0"/>
              <a:t>El maestro debe conocer los conocimientos previos del alumno.</a:t>
            </a:r>
          </a:p>
          <a:p>
            <a:r>
              <a:rPr lang="es-ES" dirty="0" smtClean="0"/>
              <a:t>Organizar los materiales en el aula de manera lógica y jerárquica.</a:t>
            </a:r>
          </a:p>
          <a:p>
            <a:r>
              <a:rPr lang="es-ES" dirty="0" smtClean="0"/>
              <a:t>Considerar la motivación como un factor fundamental para que el alumno se interese por aprender.</a:t>
            </a:r>
          </a:p>
          <a:p>
            <a:r>
              <a:rPr lang="es-ES" dirty="0" smtClean="0"/>
              <a:t>El maestro debe tener y utilizar ejemplos</a:t>
            </a:r>
            <a:endParaRPr lang="es-PY" dirty="0"/>
          </a:p>
        </p:txBody>
      </p:sp>
    </p:spTree>
  </p:cSld>
  <p:clrMapOvr>
    <a:masterClrMapping/>
  </p:clrMapOvr>
  <p:transition>
    <p:randomBar dir="ver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b="1" dirty="0" err="1" smtClean="0"/>
              <a:t>Lev</a:t>
            </a:r>
            <a:r>
              <a:rPr lang="es-PY" b="1" dirty="0" smtClean="0"/>
              <a:t> </a:t>
            </a:r>
            <a:r>
              <a:rPr lang="es-PY" b="1" dirty="0" err="1" smtClean="0"/>
              <a:t>Semenovich</a:t>
            </a:r>
            <a:r>
              <a:rPr lang="es-PY" b="1" dirty="0" smtClean="0"/>
              <a:t> </a:t>
            </a:r>
            <a:r>
              <a:rPr lang="es-PY" b="1" dirty="0" err="1" smtClean="0"/>
              <a:t>Vigotsky</a:t>
            </a:r>
            <a:r>
              <a:rPr lang="es-PY" dirty="0" smtClean="0"/>
              <a:t/>
            </a:r>
            <a:br>
              <a:rPr lang="es-PY" dirty="0" smtClean="0"/>
            </a:br>
            <a:endParaRPr lang="es-PY" dirty="0"/>
          </a:p>
        </p:txBody>
      </p:sp>
      <p:sp>
        <p:nvSpPr>
          <p:cNvPr id="3" name="2 Marcador de contenido"/>
          <p:cNvSpPr>
            <a:spLocks noGrp="1"/>
          </p:cNvSpPr>
          <p:nvPr>
            <p:ph idx="1"/>
          </p:nvPr>
        </p:nvSpPr>
        <p:spPr/>
        <p:txBody>
          <a:bodyPr>
            <a:normAutofit/>
          </a:bodyPr>
          <a:lstStyle/>
          <a:p>
            <a:pPr algn="just">
              <a:buNone/>
            </a:pPr>
            <a:r>
              <a:rPr lang="es-PY" dirty="0" smtClean="0"/>
              <a:t>Nació en Rusia en el año 1896. En el campo de la preparación intelectual, cursó las materias de Psicología, filosofía y literatura. Fallece en el año 1934, a causa de una enfermedad llamada tuberculosis. En los últimos, ha aumentado la circulación y las traducciones de los textos de </a:t>
            </a:r>
            <a:r>
              <a:rPr lang="es-PY" dirty="0" err="1" smtClean="0"/>
              <a:t>Vigotsky</a:t>
            </a:r>
            <a:r>
              <a:rPr lang="es-PY" dirty="0" smtClean="0"/>
              <a:t>, estos han tenido un profundo impacto en los campos de la Educación, Lingüística y la Pedagogía.</a:t>
            </a:r>
            <a:endParaRPr lang="es-PY" dirty="0"/>
          </a:p>
        </p:txBody>
      </p:sp>
    </p:spTree>
  </p:cSld>
  <p:clrMapOvr>
    <a:masterClrMapping/>
  </p:clrMapOvr>
  <p:transition>
    <p:randomBar dir="ver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b="1" dirty="0" smtClean="0"/>
              <a:t>Aportes a la Educación y la Pedagogía</a:t>
            </a:r>
            <a:r>
              <a:rPr lang="es-PY" dirty="0" smtClean="0"/>
              <a:t/>
            </a:r>
            <a:br>
              <a:rPr lang="es-PY" dirty="0" smtClean="0"/>
            </a:br>
            <a:endParaRPr lang="es-PY" dirty="0"/>
          </a:p>
        </p:txBody>
      </p:sp>
      <p:sp>
        <p:nvSpPr>
          <p:cNvPr id="3" name="2 Marcador de contenido"/>
          <p:cNvSpPr>
            <a:spLocks noGrp="1"/>
          </p:cNvSpPr>
          <p:nvPr>
            <p:ph idx="1"/>
          </p:nvPr>
        </p:nvSpPr>
        <p:spPr>
          <a:xfrm>
            <a:off x="304800" y="1554162"/>
            <a:ext cx="8686800" cy="4827166"/>
          </a:xfrm>
        </p:spPr>
        <p:txBody>
          <a:bodyPr>
            <a:normAutofit fontScale="92500" lnSpcReduction="10000"/>
          </a:bodyPr>
          <a:lstStyle/>
          <a:p>
            <a:pPr algn="just"/>
            <a:r>
              <a:rPr lang="es-PY" dirty="0" smtClean="0"/>
              <a:t>Consideraba que el medio social es crucial para el aprendizaje, pensaba que lo produce la integración de los factores social y personal.</a:t>
            </a:r>
          </a:p>
          <a:p>
            <a:pPr algn="just"/>
            <a:r>
              <a:rPr lang="es-PY" dirty="0" smtClean="0"/>
              <a:t>El entorno social influye en la cognición por medio de sus " instrumentos", es decir, sus objetos culturales (autos, máquinas) y su lenguaje e instituciones sociales (iglesias, escuelas).</a:t>
            </a:r>
          </a:p>
          <a:p>
            <a:pPr algn="just"/>
            <a:r>
              <a:rPr lang="es-PY" dirty="0" smtClean="0"/>
              <a:t>La postura de </a:t>
            </a:r>
            <a:r>
              <a:rPr lang="es-PY" dirty="0" err="1" smtClean="0"/>
              <a:t>Vigotsky</a:t>
            </a:r>
            <a:r>
              <a:rPr lang="es-PY" dirty="0" smtClean="0"/>
              <a:t> es un ejemplo del constructivismo dialéctico, porque recalca la interacción de los individuos y su entorno.</a:t>
            </a:r>
          </a:p>
          <a:p>
            <a:endParaRPr lang="es-PY" dirty="0"/>
          </a:p>
        </p:txBody>
      </p:sp>
    </p:spTree>
  </p:cSld>
  <p:clrMapOvr>
    <a:masterClrMapping/>
  </p:clrMapOvr>
  <p:transition>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862608"/>
            <a:ext cx="8686800" cy="838200"/>
          </a:xfrm>
        </p:spPr>
        <p:txBody>
          <a:bodyPr>
            <a:normAutofit fontScale="90000"/>
          </a:bodyPr>
          <a:lstStyle/>
          <a:p>
            <a:pPr lvl="0" algn="ctr"/>
            <a:r>
              <a:rPr lang="es-PY" b="1" i="1" dirty="0" smtClean="0"/>
              <a:t>1) LOS PROFESORES Y LA CONCEPCIÓN CONSTRUCTIVISTA</a:t>
            </a:r>
            <a:r>
              <a:rPr lang="es-PY" dirty="0" smtClean="0"/>
              <a:t/>
            </a:r>
            <a:br>
              <a:rPr lang="es-PY" dirty="0" smtClean="0"/>
            </a:br>
            <a:r>
              <a:rPr lang="es-PY" dirty="0" smtClean="0"/>
              <a:t/>
            </a:r>
            <a:br>
              <a:rPr lang="es-PY" dirty="0" smtClean="0"/>
            </a:br>
            <a:endParaRPr lang="es-PY" dirty="0"/>
          </a:p>
        </p:txBody>
      </p:sp>
      <p:sp>
        <p:nvSpPr>
          <p:cNvPr id="3" name="2 Marcador de contenido"/>
          <p:cNvSpPr>
            <a:spLocks noGrp="1"/>
          </p:cNvSpPr>
          <p:nvPr>
            <p:ph idx="1"/>
          </p:nvPr>
        </p:nvSpPr>
        <p:spPr/>
        <p:txBody>
          <a:bodyPr/>
          <a:lstStyle/>
          <a:p>
            <a:pPr algn="ctr">
              <a:buNone/>
            </a:pPr>
            <a:r>
              <a:rPr lang="es-PY" b="1" i="1" u="sng" dirty="0" smtClean="0"/>
              <a:t>Los Profesores, sus teorías y la concepción constructivista</a:t>
            </a:r>
          </a:p>
          <a:p>
            <a:r>
              <a:rPr lang="es-PY" dirty="0" smtClean="0"/>
              <a:t>No es en sentido estricto una teoría.</a:t>
            </a:r>
          </a:p>
          <a:p>
            <a:r>
              <a:rPr lang="es-PY" dirty="0" smtClean="0"/>
              <a:t>Es un marco explicativo que partiendo de la consideración social y socializadora de la educación escolar.</a:t>
            </a:r>
          </a:p>
          <a:p>
            <a:r>
              <a:rPr lang="es-PY" dirty="0" smtClean="0"/>
              <a:t>Es un instrumento para el análisis educativo y la toma de decisiones.</a:t>
            </a:r>
          </a:p>
          <a:p>
            <a:endParaRPr lang="es-PY" dirty="0"/>
          </a:p>
        </p:txBody>
      </p:sp>
    </p:spTree>
  </p:cSld>
  <p:clrMapOvr>
    <a:masterClrMapping/>
  </p:clrMapOvr>
  <p:transition>
    <p:randomBar dir="ver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PY" dirty="0" smtClean="0"/>
              <a:t>Zona Proximal de Desarrollo (ZPD)</a:t>
            </a:r>
            <a:endParaRPr lang="es-PY" dirty="0"/>
          </a:p>
        </p:txBody>
      </p:sp>
      <p:sp>
        <p:nvSpPr>
          <p:cNvPr id="3" name="2 Marcador de contenido"/>
          <p:cNvSpPr>
            <a:spLocks noGrp="1"/>
          </p:cNvSpPr>
          <p:nvPr>
            <p:ph idx="1"/>
          </p:nvPr>
        </p:nvSpPr>
        <p:spPr>
          <a:xfrm>
            <a:off x="304800" y="1554162"/>
            <a:ext cx="8686800" cy="4971182"/>
          </a:xfrm>
        </p:spPr>
        <p:txBody>
          <a:bodyPr>
            <a:normAutofit fontScale="92500" lnSpcReduction="10000"/>
          </a:bodyPr>
          <a:lstStyle/>
          <a:p>
            <a:pPr algn="just">
              <a:buNone/>
            </a:pPr>
            <a:r>
              <a:rPr lang="es-PY" dirty="0" smtClean="0"/>
              <a:t>La distancia entre el nivel real de desarrollo-determinado por la solución independiente de problemas- y el nivel de desarrollo posible, precisado mediante la solución de problemas con la dirección de un adulto o colaboración de otros compañeros más diestros.</a:t>
            </a:r>
          </a:p>
          <a:p>
            <a:pPr algn="just">
              <a:buNone/>
            </a:pPr>
            <a:r>
              <a:rPr lang="es-PY" dirty="0" smtClean="0"/>
              <a:t>Son pruebas de las disposiciones del estudiante o de su nivel intelectual en cierta área y de hecho, se puede ver como una alternativa a la concepción de inteligencia como la puntuación del CI obtenida en una prueba</a:t>
            </a:r>
            <a:endParaRPr lang="es-PY" dirty="0"/>
          </a:p>
        </p:txBody>
      </p:sp>
    </p:spTree>
  </p:cSld>
  <p:clrMapOvr>
    <a:masterClrMapping/>
  </p:clrMapOvr>
  <p:transition>
    <p:randomBar dir="ver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buNone/>
            </a:pPr>
            <a:r>
              <a:rPr lang="es-PY" dirty="0" smtClean="0"/>
              <a:t>En las situaciones de aprendizaje, al principio el maestro (o el tutor) hace la mayor parte del trabajo, pero después, comparte la responsabilidad con el alumno. Conforme el estudiante se vuelve más diestro, el profesor va retirando el andamiaje para que se desenvuelva independientemente.</a:t>
            </a:r>
            <a:endParaRPr lang="es-PY" dirty="0"/>
          </a:p>
        </p:txBody>
      </p:sp>
    </p:spTree>
  </p:cSld>
  <p:clrMapOvr>
    <a:masterClrMapping/>
  </p:clrMapOvr>
  <p:transition>
    <p:randomBar dir="ver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Y"/>
          </a:p>
        </p:txBody>
      </p:sp>
      <p:sp>
        <p:nvSpPr>
          <p:cNvPr id="3" name="2 Marcador de contenido"/>
          <p:cNvSpPr>
            <a:spLocks noGrp="1"/>
          </p:cNvSpPr>
          <p:nvPr>
            <p:ph idx="1"/>
          </p:nvPr>
        </p:nvSpPr>
        <p:spPr>
          <a:xfrm>
            <a:off x="304800" y="1554162"/>
            <a:ext cx="8686800" cy="4755158"/>
          </a:xfrm>
        </p:spPr>
        <p:txBody>
          <a:bodyPr>
            <a:normAutofit lnSpcReduction="10000"/>
          </a:bodyPr>
          <a:lstStyle/>
          <a:p>
            <a:pPr algn="just"/>
            <a:r>
              <a:rPr lang="es-PY" dirty="0" smtClean="0"/>
              <a:t>Otro aporte y aplicación es la enseñanza recíproca, que consiste en el diálogo del maestro y un pequeño grupo de alumnos.</a:t>
            </a:r>
          </a:p>
          <a:p>
            <a:pPr algn="just"/>
            <a:r>
              <a:rPr lang="es-PY" dirty="0" smtClean="0"/>
              <a:t>La colaboración entre compañeros que refleja la idea de la actividad colectiva.</a:t>
            </a:r>
          </a:p>
          <a:p>
            <a:pPr algn="just"/>
            <a:r>
              <a:rPr lang="es-PY" dirty="0" smtClean="0"/>
              <a:t>El énfasis de nuestros días en el uso de grupos de compañeros para aprender matemáticas, ciencias o lengua y literatura atestigua el reconocido impacto del medio social durante el aprendizaje.</a:t>
            </a:r>
            <a:endParaRPr lang="es-PY" dirty="0"/>
          </a:p>
        </p:txBody>
      </p:sp>
    </p:spTree>
  </p:cSld>
  <p:clrMapOvr>
    <a:masterClrMapping/>
  </p:clrMapOvr>
  <p:transition>
    <p:randomBar dir="ver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b="1" dirty="0" smtClean="0"/>
              <a:t>Aprendizaje por Descubrimiento</a:t>
            </a:r>
            <a:r>
              <a:rPr lang="es-PY" b="1" dirty="0" smtClean="0"/>
              <a:t/>
            </a:r>
            <a:br>
              <a:rPr lang="es-PY" b="1" dirty="0" smtClean="0"/>
            </a:br>
            <a:endParaRPr lang="es-PY" dirty="0"/>
          </a:p>
        </p:txBody>
      </p:sp>
      <p:sp>
        <p:nvSpPr>
          <p:cNvPr id="3" name="2 Marcador de contenido"/>
          <p:cNvSpPr>
            <a:spLocks noGrp="1"/>
          </p:cNvSpPr>
          <p:nvPr>
            <p:ph idx="1"/>
          </p:nvPr>
        </p:nvSpPr>
        <p:spPr/>
        <p:txBody>
          <a:bodyPr>
            <a:normAutofit lnSpcReduction="10000"/>
          </a:bodyPr>
          <a:lstStyle/>
          <a:p>
            <a:r>
              <a:rPr lang="es-PY" b="1" dirty="0" err="1" smtClean="0"/>
              <a:t>Jerome</a:t>
            </a:r>
            <a:r>
              <a:rPr lang="es-PY" b="1" dirty="0" smtClean="0"/>
              <a:t> Seymour </a:t>
            </a:r>
            <a:r>
              <a:rPr lang="es-PY" b="1" dirty="0" err="1" smtClean="0"/>
              <a:t>Bruner</a:t>
            </a:r>
            <a:endParaRPr lang="es-PY" b="1" dirty="0" smtClean="0"/>
          </a:p>
          <a:p>
            <a:pPr>
              <a:buNone/>
            </a:pPr>
            <a:r>
              <a:rPr lang="es-PY" dirty="0" smtClean="0"/>
              <a:t>Nace el 1º de Octubre de 1915 en Nueva York, Psicólogo americano y educador.</a:t>
            </a:r>
          </a:p>
          <a:p>
            <a:pPr>
              <a:buNone/>
            </a:pPr>
            <a:r>
              <a:rPr lang="es-PY" dirty="0" smtClean="0"/>
              <a:t> Fue profesor de psicología en Harvard (1952-72) y luego profesor en Oxford (1972-80) y en la escuela nueva para la investigación social en New York City, él ha estado a la vanguardia de lo que se llama a menudo </a:t>
            </a:r>
            <a:r>
              <a:rPr lang="es-PY" i="1" dirty="0" smtClean="0"/>
              <a:t>la revolución cognoscitiva.</a:t>
            </a:r>
            <a:endParaRPr lang="es-PY" dirty="0" smtClean="0"/>
          </a:p>
          <a:p>
            <a:pPr>
              <a:buNone/>
            </a:pPr>
            <a:endParaRPr lang="es-PY" b="1" dirty="0"/>
          </a:p>
        </p:txBody>
      </p:sp>
    </p:spTree>
  </p:cSld>
  <p:clrMapOvr>
    <a:masterClrMapping/>
  </p:clrMapOvr>
  <p:transition>
    <p:randomBar dir="ver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b="1" i="1" dirty="0" smtClean="0"/>
              <a:t>Ideas importantes</a:t>
            </a:r>
            <a:r>
              <a:rPr lang="es-PY" dirty="0" smtClean="0"/>
              <a:t/>
            </a:r>
            <a:br>
              <a:rPr lang="es-PY" dirty="0" smtClean="0"/>
            </a:br>
            <a:endParaRPr lang="es-PY" dirty="0"/>
          </a:p>
        </p:txBody>
      </p:sp>
      <p:sp>
        <p:nvSpPr>
          <p:cNvPr id="3" name="2 Marcador de contenido"/>
          <p:cNvSpPr>
            <a:spLocks noGrp="1"/>
          </p:cNvSpPr>
          <p:nvPr>
            <p:ph idx="1"/>
          </p:nvPr>
        </p:nvSpPr>
        <p:spPr/>
        <p:txBody>
          <a:bodyPr>
            <a:normAutofit lnSpcReduction="10000"/>
          </a:bodyPr>
          <a:lstStyle/>
          <a:p>
            <a:pPr algn="just"/>
            <a:r>
              <a:rPr lang="es-PY" i="1" dirty="0" smtClean="0"/>
              <a:t>El tema importante en el marco teórico de </a:t>
            </a:r>
            <a:r>
              <a:rPr lang="es-PY" i="1" dirty="0" err="1" smtClean="0"/>
              <a:t>Bruner</a:t>
            </a:r>
            <a:r>
              <a:rPr lang="es-PY" i="1" dirty="0" smtClean="0"/>
              <a:t> es que el aprender es un proceso activo en el cual los principiantes construyen las nuevas ideas o conceptos basados sobre su conocimiento. </a:t>
            </a:r>
            <a:endParaRPr lang="es-PY" dirty="0" smtClean="0"/>
          </a:p>
          <a:p>
            <a:pPr algn="just"/>
            <a:r>
              <a:rPr lang="es-PY" i="1" dirty="0" smtClean="0"/>
              <a:t>El estudiante selecciona la información, origina hipótesis, y toma decisiones en el proceso de integrar experiencias en sus construcciones mentales existentes.</a:t>
            </a:r>
            <a:endParaRPr lang="es-PY" dirty="0" smtClean="0"/>
          </a:p>
          <a:p>
            <a:endParaRPr lang="es-PY" dirty="0"/>
          </a:p>
        </p:txBody>
      </p:sp>
    </p:spTree>
  </p:cSld>
  <p:clrMapOvr>
    <a:masterClrMapping/>
  </p:clrMapOvr>
  <p:transition>
    <p:randomBar dir="vert"/>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b="1" i="1" smtClean="0"/>
              <a:t>El descubrimiento en la acción</a:t>
            </a:r>
            <a:r>
              <a:rPr lang="es-PY" smtClean="0"/>
              <a:t/>
            </a:r>
            <a:br>
              <a:rPr lang="es-PY" smtClean="0"/>
            </a:br>
            <a:endParaRPr lang="es-PY" dirty="0"/>
          </a:p>
        </p:txBody>
      </p:sp>
      <p:sp>
        <p:nvSpPr>
          <p:cNvPr id="3" name="2 Marcador de contenido"/>
          <p:cNvSpPr>
            <a:spLocks noGrp="1"/>
          </p:cNvSpPr>
          <p:nvPr>
            <p:ph idx="1"/>
          </p:nvPr>
        </p:nvSpPr>
        <p:spPr/>
        <p:txBody>
          <a:bodyPr>
            <a:normAutofit lnSpcReduction="10000"/>
          </a:bodyPr>
          <a:lstStyle/>
          <a:p>
            <a:pPr algn="just"/>
            <a:r>
              <a:rPr lang="es-PY" i="1" dirty="0" smtClean="0"/>
              <a:t>Una estrategia inductiva requiere del pensamiento inductivo por parte de los estudiantes.</a:t>
            </a:r>
          </a:p>
          <a:p>
            <a:pPr algn="just"/>
            <a:r>
              <a:rPr lang="es-PY" i="1" dirty="0" smtClean="0"/>
              <a:t>sugiere que los maestros pueden fomentar este tipo de pensamiento, alentando a los estudiantes a hacer especulaciones.</a:t>
            </a:r>
          </a:p>
          <a:p>
            <a:pPr algn="just"/>
            <a:r>
              <a:rPr lang="es-PY" i="1" dirty="0" smtClean="0"/>
              <a:t>La investigación podría resultarles mucho más interesante que lo usual, ya que son sus propias especulaciones las que están a juicio.</a:t>
            </a:r>
            <a:endParaRPr lang="es-PY" dirty="0"/>
          </a:p>
        </p:txBody>
      </p:sp>
    </p:spTree>
  </p:cSld>
  <p:clrMapOvr>
    <a:masterClrMapping/>
  </p:clrMapOvr>
  <p:transition>
    <p:randomBar dir="vert"/>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Y"/>
          </a:p>
        </p:txBody>
      </p:sp>
      <p:sp>
        <p:nvSpPr>
          <p:cNvPr id="3" name="2 Marcador de contenido"/>
          <p:cNvSpPr>
            <a:spLocks noGrp="1"/>
          </p:cNvSpPr>
          <p:nvPr>
            <p:ph idx="1"/>
          </p:nvPr>
        </p:nvSpPr>
        <p:spPr/>
        <p:txBody>
          <a:bodyPr>
            <a:normAutofit lnSpcReduction="10000"/>
          </a:bodyPr>
          <a:lstStyle/>
          <a:p>
            <a:r>
              <a:rPr lang="es-PY" i="1" dirty="0" smtClean="0"/>
              <a:t>En el aprendizaje por descubrimiento  de </a:t>
            </a:r>
            <a:r>
              <a:rPr lang="es-PY" i="1" dirty="0" err="1" smtClean="0"/>
              <a:t>Bruner</a:t>
            </a:r>
            <a:r>
              <a:rPr lang="es-PY" i="1" dirty="0" smtClean="0"/>
              <a:t>, el maestro organiza la clase de manera que los estudiantes aprendan a través de su participación activa.</a:t>
            </a:r>
          </a:p>
          <a:p>
            <a:r>
              <a:rPr lang="es-PY" i="1" dirty="0" smtClean="0"/>
              <a:t>En lugar de explicar cómo resolver el problema, el maestro proporciona los materiales apropiados, alienta a los estudiantes para que hagan observaciones, elaboren hipótesis y comprueben los resultados.</a:t>
            </a:r>
            <a:endParaRPr lang="es-PY" dirty="0"/>
          </a:p>
        </p:txBody>
      </p:sp>
    </p:spTree>
  </p:cSld>
  <p:clrMapOvr>
    <a:masterClrMapping/>
  </p:clrMapOvr>
  <p:transition>
    <p:randomBar dir="vert"/>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i="1" dirty="0" smtClean="0"/>
              <a:t>La teoría </a:t>
            </a:r>
            <a:r>
              <a:rPr lang="es-PY" i="1" dirty="0" smtClean="0"/>
              <a:t>de la instrucción debe tratar cuatro aspectos importantes</a:t>
            </a:r>
            <a:endParaRPr lang="es-PY" dirty="0"/>
          </a:p>
        </p:txBody>
      </p:sp>
      <p:sp>
        <p:nvSpPr>
          <p:cNvPr id="3" name="2 Marcador de contenido"/>
          <p:cNvSpPr>
            <a:spLocks noGrp="1"/>
          </p:cNvSpPr>
          <p:nvPr>
            <p:ph idx="1"/>
          </p:nvPr>
        </p:nvSpPr>
        <p:spPr/>
        <p:txBody>
          <a:bodyPr>
            <a:normAutofit lnSpcReduction="10000"/>
          </a:bodyPr>
          <a:lstStyle/>
          <a:p>
            <a:r>
              <a:rPr lang="es-PY" i="1" dirty="0" smtClean="0"/>
              <a:t>Predisposición para </a:t>
            </a:r>
            <a:r>
              <a:rPr lang="es-PY" i="1" dirty="0" smtClean="0"/>
              <a:t>aprender.</a:t>
            </a:r>
            <a:endParaRPr lang="es-PY" dirty="0" smtClean="0"/>
          </a:p>
          <a:p>
            <a:r>
              <a:rPr lang="es-PY" i="1" smtClean="0"/>
              <a:t>La maneras </a:t>
            </a:r>
            <a:r>
              <a:rPr lang="es-PY" i="1" dirty="0" smtClean="0"/>
              <a:t>en las cuales un cuerpo del conocimiento puede ser estructurado para poderlo agarrar lo más fácilmente posible por el principiante.</a:t>
            </a:r>
            <a:endParaRPr lang="es-PY" dirty="0" smtClean="0"/>
          </a:p>
          <a:p>
            <a:r>
              <a:rPr lang="es-PY" i="1" dirty="0" smtClean="0"/>
              <a:t>Las secuencias más eficaces para presentar el material.</a:t>
            </a:r>
            <a:endParaRPr lang="es-PY" dirty="0" smtClean="0"/>
          </a:p>
          <a:p>
            <a:r>
              <a:rPr lang="es-PY" i="1" dirty="0" smtClean="0"/>
              <a:t>La naturaleza y el establecimiento del paso de recompensas y de castigos.</a:t>
            </a:r>
            <a:endParaRPr lang="es-PY" dirty="0" smtClean="0"/>
          </a:p>
          <a:p>
            <a:endParaRPr lang="es-PY" dirty="0"/>
          </a:p>
        </p:txBody>
      </p:sp>
    </p:spTree>
  </p:cSld>
  <p:clrMapOvr>
    <a:masterClrMapping/>
  </p:clrMapOvr>
  <p:transition>
    <p:randomBar dir="vert"/>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b="1" i="1" dirty="0" smtClean="0"/>
              <a:t>Tres Principios PARA LA INSTRUCCIÓN</a:t>
            </a:r>
            <a:r>
              <a:rPr lang="es-PY" dirty="0" smtClean="0"/>
              <a:t/>
            </a:r>
            <a:br>
              <a:rPr lang="es-PY" dirty="0" smtClean="0"/>
            </a:br>
            <a:endParaRPr lang="es-PY" dirty="0"/>
          </a:p>
        </p:txBody>
      </p:sp>
      <p:sp>
        <p:nvSpPr>
          <p:cNvPr id="3" name="2 Marcador de contenido"/>
          <p:cNvSpPr>
            <a:spLocks noGrp="1"/>
          </p:cNvSpPr>
          <p:nvPr>
            <p:ph idx="1"/>
          </p:nvPr>
        </p:nvSpPr>
        <p:spPr>
          <a:xfrm>
            <a:off x="304800" y="1554162"/>
            <a:ext cx="8686800" cy="4971182"/>
          </a:xfrm>
        </p:spPr>
        <p:txBody>
          <a:bodyPr>
            <a:normAutofit lnSpcReduction="10000"/>
          </a:bodyPr>
          <a:lstStyle/>
          <a:p>
            <a:r>
              <a:rPr lang="es-PY" i="1" dirty="0" smtClean="0"/>
              <a:t>La instrucción se debe referir a las experiencias y a los contextos que hacen al estudiante dispuesto y capaz de aprender (preparación). </a:t>
            </a:r>
            <a:endParaRPr lang="es-PY" dirty="0" smtClean="0"/>
          </a:p>
          <a:p>
            <a:r>
              <a:rPr lang="es-PY" i="1" dirty="0" smtClean="0"/>
              <a:t>La instrucción debe ser estructurada para poderla agarrar fácilmente por el estudiante (organización espiral). </a:t>
            </a:r>
            <a:endParaRPr lang="es-PY" dirty="0" smtClean="0"/>
          </a:p>
          <a:p>
            <a:r>
              <a:rPr lang="es-PY" i="1" dirty="0" smtClean="0"/>
              <a:t>La instrucción se debe diseñar para facilitar la extrapolación y o para completar los boquetes (que van más allá de la información dada).</a:t>
            </a:r>
            <a:endParaRPr lang="es-PY" dirty="0" smtClean="0"/>
          </a:p>
          <a:p>
            <a:endParaRPr lang="es-PY" dirty="0" smtClean="0"/>
          </a:p>
          <a:p>
            <a:endParaRPr lang="es-PY" dirty="0"/>
          </a:p>
        </p:txBody>
      </p:sp>
    </p:spTree>
  </p:cSld>
  <p:clrMapOvr>
    <a:masterClrMapping/>
  </p:clrMapOvr>
  <p:transition>
    <p:randomBar dir="vert"/>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PY"/>
          </a:p>
        </p:txBody>
      </p:sp>
      <p:sp>
        <p:nvSpPr>
          <p:cNvPr id="3" name="2 Marcador de contenido"/>
          <p:cNvSpPr>
            <a:spLocks noGrp="1"/>
          </p:cNvSpPr>
          <p:nvPr>
            <p:ph idx="1"/>
          </p:nvPr>
        </p:nvSpPr>
        <p:spPr/>
        <p:txBody>
          <a:bodyPr/>
          <a:lstStyle/>
          <a:p>
            <a:endParaRPr lang="es-PY"/>
          </a:p>
        </p:txBody>
      </p:sp>
    </p:spTree>
  </p:cSld>
  <p:clrMapOvr>
    <a:masterClrMapping/>
  </p:clrMapOvr>
  <p:transition>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04800" y="1063277"/>
            <a:ext cx="8686800" cy="4525963"/>
          </a:xfrm>
        </p:spPr>
        <p:txBody>
          <a:bodyPr/>
          <a:lstStyle/>
          <a:p>
            <a:r>
              <a:rPr lang="es-PY" dirty="0" smtClean="0"/>
              <a:t>No es un libro de recetas.</a:t>
            </a:r>
          </a:p>
          <a:p>
            <a:r>
              <a:rPr lang="es-PY" dirty="0" smtClean="0"/>
              <a:t>Sino un conjunto articulado de principios desde donde es posible diagnosticar, establecer juicios y tomar decisiones fundamentadas sobre la enseñanza.</a:t>
            </a:r>
          </a:p>
          <a:p>
            <a:r>
              <a:rPr lang="es-PY" dirty="0" smtClean="0"/>
              <a:t>En las situaciones de enseñanza, los marcos y teorías actúan como referente que guía, pero no determina la acción.</a:t>
            </a:r>
            <a:endParaRPr lang="es-PY" dirty="0"/>
          </a:p>
        </p:txBody>
      </p:sp>
    </p:spTree>
  </p:cSld>
  <p:clrMapOvr>
    <a:masterClrMapping/>
  </p:clrMapOvr>
  <p:transition>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PY" dirty="0" smtClean="0"/>
              <a:t>Teorías ¿para qué?</a:t>
            </a:r>
            <a:endParaRPr lang="es-PY" dirty="0"/>
          </a:p>
        </p:txBody>
      </p:sp>
      <p:sp>
        <p:nvSpPr>
          <p:cNvPr id="3" name="2 Marcador de contenido"/>
          <p:cNvSpPr>
            <a:spLocks noGrp="1"/>
          </p:cNvSpPr>
          <p:nvPr>
            <p:ph idx="1"/>
          </p:nvPr>
        </p:nvSpPr>
        <p:spPr/>
        <p:txBody>
          <a:bodyPr/>
          <a:lstStyle/>
          <a:p>
            <a:r>
              <a:rPr lang="es-PY" dirty="0" smtClean="0"/>
              <a:t>Para interpretar, analizar e intervenir en la realidad que mediante dichas teorías se intenta explicar. </a:t>
            </a:r>
          </a:p>
          <a:p>
            <a:pPr>
              <a:buNone/>
            </a:pPr>
            <a:endParaRPr lang="es-PY" dirty="0" smtClean="0"/>
          </a:p>
          <a:p>
            <a:r>
              <a:rPr lang="es-PY" dirty="0" smtClean="0"/>
              <a:t>Necesitamos de teorías para contextualizar y priorizar metas y finalidades.</a:t>
            </a:r>
          </a:p>
          <a:p>
            <a:endParaRPr lang="es-PY" dirty="0"/>
          </a:p>
        </p:txBody>
      </p:sp>
    </p:spTree>
  </p:cSld>
  <p:clrMapOvr>
    <a:masterClrMapping/>
  </p:clrMapOvr>
  <p:transition>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PY" b="1" i="1" u="sng" dirty="0" smtClean="0"/>
              <a:t>Los profesores y la escuela</a:t>
            </a:r>
            <a:r>
              <a:rPr lang="es-PY" dirty="0" smtClean="0"/>
              <a:t/>
            </a:r>
            <a:br>
              <a:rPr lang="es-PY" dirty="0" smtClean="0"/>
            </a:br>
            <a:endParaRPr lang="es-PY" dirty="0"/>
          </a:p>
        </p:txBody>
      </p:sp>
      <p:sp>
        <p:nvSpPr>
          <p:cNvPr id="3" name="2 Marcador de contenido"/>
          <p:cNvSpPr>
            <a:spLocks noGrp="1"/>
          </p:cNvSpPr>
          <p:nvPr>
            <p:ph idx="1"/>
          </p:nvPr>
        </p:nvSpPr>
        <p:spPr>
          <a:xfrm>
            <a:off x="323528" y="1052736"/>
            <a:ext cx="8668072" cy="5328592"/>
          </a:xfrm>
        </p:spPr>
        <p:txBody>
          <a:bodyPr>
            <a:normAutofit fontScale="92500"/>
          </a:bodyPr>
          <a:lstStyle/>
          <a:p>
            <a:r>
              <a:rPr lang="es-PY" dirty="0" smtClean="0"/>
              <a:t>La educación escolar es un proyecto social que toma cuerpo y se desarrolla en una institución también social.</a:t>
            </a:r>
          </a:p>
          <a:p>
            <a:r>
              <a:rPr lang="es-PY" u="sng" dirty="0" smtClean="0">
                <a:solidFill>
                  <a:schemeClr val="accent3"/>
                </a:solidFill>
              </a:rPr>
              <a:t>Por una parte</a:t>
            </a:r>
            <a:r>
              <a:rPr lang="es-PY" dirty="0" smtClean="0"/>
              <a:t>, obliga a realizar una lectura social de fenómenos que, como el aprendizaje, han sido frecuentemente analizados desde una dimensión individual, personal. </a:t>
            </a:r>
          </a:p>
          <a:p>
            <a:r>
              <a:rPr lang="es-PY" u="sng" dirty="0" smtClean="0">
                <a:solidFill>
                  <a:schemeClr val="accent3"/>
                </a:solidFill>
              </a:rPr>
              <a:t>Por otra parte</a:t>
            </a:r>
            <a:r>
              <a:rPr lang="es-PY" dirty="0" smtClean="0"/>
              <a:t>, exige explicar el impacto de esas prácticas educativas de naturaleza social en el crecimiento de las personas; el desarrollo humano, es un desarrollo cultural contextualizado.</a:t>
            </a:r>
            <a:endParaRPr lang="es-PY" dirty="0"/>
          </a:p>
        </p:txBody>
      </p:sp>
    </p:spTree>
  </p:cSld>
  <p:clrMapOvr>
    <a:masterClrMapping/>
  </p:clrMapOvr>
  <p:transition>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r>
              <a:rPr lang="es-PY" dirty="0" smtClean="0"/>
              <a:t>La dimensión formadora del contenido del </a:t>
            </a:r>
            <a:r>
              <a:rPr lang="es-PY" u="sng" dirty="0" smtClean="0">
                <a:solidFill>
                  <a:schemeClr val="accent3"/>
                </a:solidFill>
              </a:rPr>
              <a:t>docente</a:t>
            </a:r>
            <a:r>
              <a:rPr lang="es-PY" dirty="0" smtClean="0"/>
              <a:t>, no es una dimensión individual, autogestionada, </a:t>
            </a:r>
            <a:r>
              <a:rPr lang="es-PY" u="sng" dirty="0" smtClean="0">
                <a:solidFill>
                  <a:schemeClr val="accent3"/>
                </a:solidFill>
              </a:rPr>
              <a:t>SINO</a:t>
            </a:r>
            <a:r>
              <a:rPr lang="es-PY" dirty="0" smtClean="0"/>
              <a:t> de compromisos e implicaciones mutuas y de acuerdos consensuados y respetados.</a:t>
            </a:r>
          </a:p>
          <a:p>
            <a:endParaRPr lang="es-PY" dirty="0"/>
          </a:p>
        </p:txBody>
      </p:sp>
    </p:spTree>
  </p:cSld>
  <p:clrMapOvr>
    <a:masterClrMapping/>
  </p:clrMapOvr>
  <p:transition>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4800" y="502568"/>
            <a:ext cx="8686800" cy="838200"/>
          </a:xfrm>
        </p:spPr>
        <p:txBody>
          <a:bodyPr>
            <a:normAutofit fontScale="90000"/>
          </a:bodyPr>
          <a:lstStyle/>
          <a:p>
            <a:pPr algn="ctr"/>
            <a:r>
              <a:rPr lang="es-PY" b="1" i="1" u="sng" dirty="0" smtClean="0"/>
              <a:t>La concepción constructivista del aprendizaje escolar y de la enseñanza</a:t>
            </a:r>
            <a:r>
              <a:rPr lang="es-PY" dirty="0" smtClean="0"/>
              <a:t/>
            </a:r>
            <a:br>
              <a:rPr lang="es-PY" dirty="0" smtClean="0"/>
            </a:br>
            <a:endParaRPr lang="es-PY" dirty="0"/>
          </a:p>
        </p:txBody>
      </p:sp>
      <p:sp>
        <p:nvSpPr>
          <p:cNvPr id="3" name="2 Marcador de contenido"/>
          <p:cNvSpPr>
            <a:spLocks noGrp="1"/>
          </p:cNvSpPr>
          <p:nvPr>
            <p:ph idx="1"/>
          </p:nvPr>
        </p:nvSpPr>
        <p:spPr/>
        <p:txBody>
          <a:bodyPr/>
          <a:lstStyle/>
          <a:p>
            <a:r>
              <a:rPr lang="es-PY" dirty="0" smtClean="0"/>
              <a:t>La educación escolar promueve el desarrollo en la medida en que promueve la actividad mental constructiva del alumno, responsable de que se haga una persona única, irrepetible, en el contexto de un grupo social determinado.</a:t>
            </a:r>
          </a:p>
          <a:p>
            <a:r>
              <a:rPr lang="es-PY" dirty="0" smtClean="0"/>
              <a:t>No se debe de negar la escuela como un agente de </a:t>
            </a:r>
            <a:r>
              <a:rPr lang="es-PY" u="sng" dirty="0" smtClean="0">
                <a:solidFill>
                  <a:schemeClr val="accent3"/>
                </a:solidFill>
              </a:rPr>
              <a:t>carácter social y socializadora</a:t>
            </a:r>
            <a:r>
              <a:rPr lang="es-PY" dirty="0" smtClean="0"/>
              <a:t>, ésa es una  de las razones de su existencia.</a:t>
            </a:r>
            <a:endParaRPr lang="es-PY" dirty="0"/>
          </a:p>
        </p:txBody>
      </p:sp>
    </p:spTree>
  </p:cSld>
  <p:clrMapOvr>
    <a:masterClrMapping/>
  </p:clrMapOvr>
  <p:transition>
    <p:randomBar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65720" y="260648"/>
            <a:ext cx="8686800" cy="838200"/>
          </a:xfrm>
        </p:spPr>
        <p:txBody>
          <a:bodyPr>
            <a:normAutofit fontScale="90000"/>
          </a:bodyPr>
          <a:lstStyle/>
          <a:p>
            <a:r>
              <a:rPr lang="es-PY" i="1" u="sng" dirty="0" smtClean="0"/>
              <a:t>La concepción constructivista del aprendizaje y de la enseñanza</a:t>
            </a:r>
            <a:endParaRPr lang="es-PY" i="1" u="sng" dirty="0"/>
          </a:p>
        </p:txBody>
      </p:sp>
      <p:sp>
        <p:nvSpPr>
          <p:cNvPr id="3" name="2 Marcador de contenido"/>
          <p:cNvSpPr>
            <a:spLocks noGrp="1"/>
          </p:cNvSpPr>
          <p:nvPr>
            <p:ph idx="1"/>
          </p:nvPr>
        </p:nvSpPr>
        <p:spPr/>
        <p:txBody>
          <a:bodyPr/>
          <a:lstStyle/>
          <a:p>
            <a:r>
              <a:rPr lang="es-PY" dirty="0" smtClean="0"/>
              <a:t> Parte del hecho de que la escuela hace accesible a sus alumnos aspectos de la cultura que son fundamentales para su desarrollo personal, y no sólo en el ámbito cognitivo.</a:t>
            </a:r>
          </a:p>
          <a:p>
            <a:r>
              <a:rPr lang="es-PY" dirty="0" smtClean="0"/>
              <a:t>También las capacidades de equilibrio personal, de inserción social, de relación interpersonal y motrices.</a:t>
            </a:r>
          </a:p>
          <a:p>
            <a:pPr>
              <a:buNone/>
            </a:pPr>
            <a:endParaRPr lang="es-PY" dirty="0"/>
          </a:p>
        </p:txBody>
      </p:sp>
    </p:spTree>
  </p:cSld>
  <p:clrMapOvr>
    <a:masterClrMapping/>
  </p:clrMapOvr>
  <p:transition>
    <p:randomBar dir="vert"/>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Solsticio">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274</TotalTime>
  <Words>2338</Words>
  <Application>Microsoft Office PowerPoint</Application>
  <PresentationFormat>Presentación en pantalla (4:3)</PresentationFormat>
  <Paragraphs>128</Paragraphs>
  <Slides>39</Slides>
  <Notes>0</Notes>
  <HiddenSlides>0</HiddenSlides>
  <MMClips>0</MMClips>
  <ScaleCrop>false</ScaleCrop>
  <HeadingPairs>
    <vt:vector size="4" baseType="variant">
      <vt:variant>
        <vt:lpstr>Tema</vt:lpstr>
      </vt:variant>
      <vt:variant>
        <vt:i4>1</vt:i4>
      </vt:variant>
      <vt:variant>
        <vt:lpstr>Títulos de diapositiva</vt:lpstr>
      </vt:variant>
      <vt:variant>
        <vt:i4>39</vt:i4>
      </vt:variant>
    </vt:vector>
  </HeadingPairs>
  <TitlesOfParts>
    <vt:vector size="40" baseType="lpstr">
      <vt:lpstr>Viajes</vt:lpstr>
      <vt:lpstr>El Constructivismo en el aula </vt:lpstr>
      <vt:lpstr>TEMAS</vt:lpstr>
      <vt:lpstr>1) LOS PROFESORES Y LA CONCEPCIÓN CONSTRUCTIVISTA  </vt:lpstr>
      <vt:lpstr>Diapositiva 4</vt:lpstr>
      <vt:lpstr>Teorías ¿para qué?</vt:lpstr>
      <vt:lpstr>Los profesores y la escuela </vt:lpstr>
      <vt:lpstr>Diapositiva 7</vt:lpstr>
      <vt:lpstr>La concepción constructivista del aprendizaje escolar y de la enseñanza </vt:lpstr>
      <vt:lpstr>La concepción constructivista del aprendizaje y de la enseñanza</vt:lpstr>
      <vt:lpstr>2) Disponibilidad para el aprendizaje y sentido del aprendizaje. </vt:lpstr>
      <vt:lpstr>Sentido y significado: lo afectivo/ relacional y lo cognitivo en el aprendizaje </vt:lpstr>
      <vt:lpstr>3) Los conocimientos previos. </vt:lpstr>
      <vt:lpstr>Diapositiva 13</vt:lpstr>
      <vt:lpstr>Los esquemas de conocimiento </vt:lpstr>
      <vt:lpstr>Diapositiva 15</vt:lpstr>
      <vt:lpstr>Los conocimientos previos en los procesos de enseñanza/aprendizaje</vt:lpstr>
      <vt:lpstr>Diapositiva 17</vt:lpstr>
      <vt:lpstr>Resituar los conocimientos previos </vt:lpstr>
      <vt:lpstr>4) Los enfoques didácticos. </vt:lpstr>
      <vt:lpstr>Diapositiva 20</vt:lpstr>
      <vt:lpstr>La secuencia de contenido </vt:lpstr>
      <vt:lpstr>El aprendizaje significativo </vt:lpstr>
      <vt:lpstr>Diapositiva 23</vt:lpstr>
      <vt:lpstr>Ventajas del Aprendizaje Significativo</vt:lpstr>
      <vt:lpstr>Requisitos para lograr el Aprendizaje Significativo</vt:lpstr>
      <vt:lpstr>Tipos de Aprendizaje Significativo</vt:lpstr>
      <vt:lpstr>Aplicaciones pedagógicas</vt:lpstr>
      <vt:lpstr>Lev Semenovich Vigotsky </vt:lpstr>
      <vt:lpstr>Aportes a la Educación y la Pedagogía </vt:lpstr>
      <vt:lpstr>Zona Proximal de Desarrollo (ZPD)</vt:lpstr>
      <vt:lpstr>Diapositiva 31</vt:lpstr>
      <vt:lpstr>Diapositiva 32</vt:lpstr>
      <vt:lpstr>Aprendizaje por Descubrimiento </vt:lpstr>
      <vt:lpstr>Ideas importantes </vt:lpstr>
      <vt:lpstr>El descubrimiento en la acción </vt:lpstr>
      <vt:lpstr>Diapositiva 36</vt:lpstr>
      <vt:lpstr>La teoría de la instrucción debe tratar cuatro aspectos importantes</vt:lpstr>
      <vt:lpstr>Tres Principios PARA LA INSTRUCCIÓN </vt:lpstr>
      <vt:lpstr>Diapositiva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Constructivismo en el aula </dc:title>
  <dc:creator>MARCO</dc:creator>
  <cp:lastModifiedBy>MARCO</cp:lastModifiedBy>
  <cp:revision>18</cp:revision>
  <dcterms:created xsi:type="dcterms:W3CDTF">2012-06-11T18:44:43Z</dcterms:created>
  <dcterms:modified xsi:type="dcterms:W3CDTF">2012-06-14T14:31:55Z</dcterms:modified>
</cp:coreProperties>
</file>