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58" r:id="rId5"/>
    <p:sldId id="259" r:id="rId6"/>
    <p:sldId id="266" r:id="rId7"/>
    <p:sldId id="267" r:id="rId8"/>
    <p:sldId id="268" r:id="rId9"/>
    <p:sldId id="265" r:id="rId10"/>
    <p:sldId id="262" r:id="rId11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2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69E58-BA55-4C94-A7FC-018E665F75A2}" type="datetimeFigureOut">
              <a:rPr lang="es-ES_tradnl" smtClean="0"/>
              <a:pPr/>
              <a:t>19/04/2012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55A4A-D33E-445A-89B7-4588BD43980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_tradnl" dirty="0"/>
          </a:p>
        </p:txBody>
      </p:sp>
      <p:pic>
        <p:nvPicPr>
          <p:cNvPr id="6148" name="Picture 4" descr="http://generoyeconomia.files.wordpress.com/2009/05/marx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44000" cy="5112568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4800" dirty="0" smtClean="0"/>
              <a:t>Karl Marx</a:t>
            </a:r>
            <a:endParaRPr lang="es-ES_tradnl" sz="4800" dirty="0"/>
          </a:p>
        </p:txBody>
      </p:sp>
      <p:sp>
        <p:nvSpPr>
          <p:cNvPr id="7" name="6 CuadroTexto"/>
          <p:cNvSpPr txBox="1"/>
          <p:nvPr/>
        </p:nvSpPr>
        <p:spPr>
          <a:xfrm rot="10800000" flipV="1">
            <a:off x="0" y="5718513"/>
            <a:ext cx="91440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err="1" smtClean="0"/>
              <a:t>By</a:t>
            </a:r>
            <a:r>
              <a:rPr lang="es-ES_tradnl" sz="3600" dirty="0" smtClean="0"/>
              <a:t> Cristóbal Ávalos SJ</a:t>
            </a:r>
            <a:endParaRPr lang="es-ES_tradnl" sz="36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732240" y="836712"/>
            <a:ext cx="2411760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A</a:t>
            </a:r>
          </a:p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L</a:t>
            </a:r>
          </a:p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I</a:t>
            </a:r>
          </a:p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E</a:t>
            </a:r>
          </a:p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N</a:t>
            </a:r>
          </a:p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A</a:t>
            </a:r>
          </a:p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C</a:t>
            </a:r>
          </a:p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I</a:t>
            </a:r>
          </a:p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Ó</a:t>
            </a:r>
          </a:p>
          <a:p>
            <a:pPr algn="ctr"/>
            <a:r>
              <a:rPr lang="es-ES_tradnl" sz="3200" dirty="0" smtClean="0">
                <a:solidFill>
                  <a:srgbClr val="FFFF00"/>
                </a:solidFill>
              </a:rPr>
              <a:t>N</a:t>
            </a:r>
          </a:p>
          <a:p>
            <a:endParaRPr lang="es-ES_tradnl" sz="3600" dirty="0" smtClean="0"/>
          </a:p>
          <a:p>
            <a:endParaRPr lang="es-ES_tradnl" sz="3600" dirty="0" smtClean="0"/>
          </a:p>
          <a:p>
            <a:endParaRPr lang="es-ES_tradnl" sz="3600" dirty="0" smtClean="0"/>
          </a:p>
          <a:p>
            <a:endParaRPr lang="es-ES_tradnl" sz="3600" dirty="0" smtClean="0"/>
          </a:p>
          <a:p>
            <a:endParaRPr lang="es-ES_tradnl" sz="3600" dirty="0" smtClean="0"/>
          </a:p>
          <a:p>
            <a:endParaRPr lang="es-ES_tradnl" sz="3600" dirty="0" smtClean="0"/>
          </a:p>
          <a:p>
            <a:endParaRPr lang="es-ES_tradnl" sz="36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ttp://web.madritel.es/personales2/fernandoylara/caminosantiago/images/118CaminoSantia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12" name="11 Rectángulo"/>
          <p:cNvSpPr/>
          <p:nvPr/>
        </p:nvSpPr>
        <p:spPr>
          <a:xfrm>
            <a:off x="0" y="4725144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3600" i="1" dirty="0" smtClean="0">
                <a:solidFill>
                  <a:schemeClr val="bg1"/>
                </a:solidFill>
              </a:rPr>
              <a:t>Nos ayudará a encontrar los motivos del sufrimiento humano y nos orientará hacia la solución</a:t>
            </a:r>
            <a:r>
              <a:rPr lang="es-ES_tradnl" sz="3600" dirty="0" smtClean="0">
                <a:solidFill>
                  <a:schemeClr val="bg1"/>
                </a:solidFill>
              </a:rPr>
              <a:t>. </a:t>
            </a:r>
            <a:endParaRPr lang="es-ES_tradnl" sz="3600" dirty="0">
              <a:solidFill>
                <a:schemeClr val="bg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600" dirty="0" smtClean="0">
                <a:solidFill>
                  <a:schemeClr val="bg1"/>
                </a:solidFill>
              </a:rPr>
              <a:t>¿Qué nos puede permitir conocer las causas de la alienación?</a:t>
            </a:r>
            <a:endParaRPr lang="es-ES_tradnl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dirty="0" smtClean="0"/>
              <a:t>La palabra viene de </a:t>
            </a:r>
            <a:r>
              <a:rPr lang="es-ES" i="1" dirty="0" err="1" smtClean="0"/>
              <a:t>alienus</a:t>
            </a:r>
            <a:r>
              <a:rPr lang="es-ES" dirty="0" smtClean="0"/>
              <a:t>, que significa : algo ajeno o extraño. </a:t>
            </a:r>
            <a:endParaRPr lang="es-ES_tradnl" dirty="0"/>
          </a:p>
        </p:txBody>
      </p:sp>
      <p:pic>
        <p:nvPicPr>
          <p:cNvPr id="6146" name="Picture 2" descr="http://peuma.unblog.fr/files/2008/04/imagen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es-ES_tradnl" dirty="0" smtClean="0"/>
              <a:t>“la</a:t>
            </a:r>
            <a:r>
              <a:rPr lang="es-ES_tradnl" i="1" dirty="0" smtClean="0"/>
              <a:t> existencia del obrero es así reducido a la existencia de toda otra mercancía. El obrero se transforma en una mercancía y es una suerte cuando llega a encontrar un puesto. Y la demanda, de la cual depende la vida del obrero, depende del humor de los ricos y de los capitalistas</a:t>
            </a:r>
            <a:r>
              <a:rPr lang="es-ES_tradnl" dirty="0" smtClean="0"/>
              <a:t>” (Marx, 1844, primer manuscrito). </a:t>
            </a:r>
            <a:endParaRPr lang="es-ES_tradnl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/>
              <a:tblGrid>
                <a:gridCol w="824891"/>
                <a:gridCol w="1702434"/>
                <a:gridCol w="1612627"/>
                <a:gridCol w="2020401"/>
                <a:gridCol w="2983647"/>
              </a:tblGrid>
              <a:tr h="661557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_tradnl" sz="2800" b="1" dirty="0">
                          <a:solidFill>
                            <a:srgbClr val="365F9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LA ALIENACIÓN EN MARX</a:t>
                      </a:r>
                      <a:endParaRPr lang="es-ES_tradnl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451995">
                <a:tc gridSpan="5">
                  <a:txBody>
                    <a:bodyPr/>
                    <a:lstStyle/>
                    <a:p>
                      <a:endParaRPr lang="es-ES_tradnl" sz="11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1039588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250"/>
                        </a:spcAft>
                      </a:pPr>
                      <a:r>
                        <a:rPr lang="es-ES_tradnl" sz="1800" dirty="0" smtClean="0">
                          <a:solidFill>
                            <a:srgbClr val="8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s-ES_tradnl" sz="1800" b="1" dirty="0" smtClean="0">
                          <a:solidFill>
                            <a:srgbClr val="8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ignificado</a:t>
                      </a:r>
                      <a:r>
                        <a:rPr lang="es-ES_tradnl" sz="1800" dirty="0" smtClean="0">
                          <a:solidFill>
                            <a:srgbClr val="8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s-ES_tradnl" sz="1800" b="1" dirty="0" smtClean="0">
                          <a:solidFill>
                            <a:srgbClr val="8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_tradnl" sz="2000" b="1" i="1" dirty="0" smtClean="0">
                          <a:solidFill>
                            <a:srgbClr val="365F9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sujeto escindido. El sujeto perdiendo su propio ser, convirtiéndose en algo contrario a su propia esencia</a:t>
                      </a:r>
                      <a:endParaRPr lang="es-ES_tradnl" sz="2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451995">
                <a:tc gridSpan="5">
                  <a:txBody>
                    <a:bodyPr/>
                    <a:lstStyle/>
                    <a:p>
                      <a:endParaRPr lang="es-ES_tradnl" sz="11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1417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1">
                          <a:solidFill>
                            <a:srgbClr val="76923C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_tradn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ES_tradnl" sz="1800" b="1" i="1" dirty="0">
                          <a:solidFill>
                            <a:srgbClr val="002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sujeto de la alienación</a:t>
                      </a:r>
                      <a:endParaRPr lang="es-ES_tradnl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ES_tradnl" sz="1800" b="1" i="1" dirty="0">
                          <a:solidFill>
                            <a:srgbClr val="002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causa de la alienación</a:t>
                      </a:r>
                      <a:endParaRPr lang="es-ES_tradnl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ES_tradnl" sz="1800" b="1" i="1">
                          <a:solidFill>
                            <a:srgbClr val="002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muestra de la alienación</a:t>
                      </a:r>
                      <a:endParaRPr lang="es-ES_tradnl" sz="24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ES_tradnl" sz="1800" b="1" i="1" dirty="0">
                          <a:solidFill>
                            <a:srgbClr val="002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superación  de la alienación</a:t>
                      </a:r>
                      <a:endParaRPr lang="es-ES_tradnl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2835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 </a:t>
                      </a:r>
                      <a:endParaRPr lang="es-ES_tradnl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3600" b="1" dirty="0">
                          <a:solidFill>
                            <a:srgbClr val="365F9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MARX</a:t>
                      </a:r>
                      <a:endParaRPr lang="es-ES_tradnl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ES_tradnl" sz="3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s-ES_tradnl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La </a:t>
                      </a:r>
                      <a:r>
                        <a:rPr lang="es-ES_tradnl" sz="3200" dirty="0">
                          <a:latin typeface="Times New Roman"/>
                          <a:ea typeface="Times New Roman"/>
                          <a:cs typeface="Times New Roman"/>
                        </a:rPr>
                        <a:t>clase oprimida</a:t>
                      </a:r>
                      <a:endParaRPr lang="es-ES_tradnl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ES_tradnl" sz="2800" dirty="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s-ES_tradnl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es-ES_tradnl" sz="2800" dirty="0">
                          <a:latin typeface="Times New Roman"/>
                          <a:ea typeface="Times New Roman"/>
                          <a:cs typeface="Times New Roman"/>
                        </a:rPr>
                        <a:t>existencia de la propiedad privada</a:t>
                      </a:r>
                      <a:endParaRPr lang="es-ES_tradnl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ES_tradnl" sz="3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s-ES_tradnl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La </a:t>
                      </a:r>
                      <a:r>
                        <a:rPr lang="es-ES_tradnl" sz="3200" dirty="0">
                          <a:latin typeface="Times New Roman"/>
                          <a:ea typeface="Times New Roman"/>
                          <a:cs typeface="Times New Roman"/>
                        </a:rPr>
                        <a:t>existencia de clases sociales </a:t>
                      </a:r>
                      <a:endParaRPr lang="es-ES_tradnl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ES_tradnl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Abolición </a:t>
                      </a:r>
                      <a:r>
                        <a:rPr lang="es-ES_tradnl" sz="2400" dirty="0">
                          <a:latin typeface="Times New Roman"/>
                          <a:ea typeface="Times New Roman"/>
                          <a:cs typeface="Times New Roman"/>
                        </a:rPr>
                        <a:t>de la propiedad privada, las clases sociales y la explotación del hombre por el hombre</a:t>
                      </a:r>
                      <a:endParaRPr lang="es-ES_tradnl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4283968" cy="1628800"/>
          </a:xfrm>
        </p:spPr>
        <p:txBody>
          <a:bodyPr>
            <a:normAutofit/>
          </a:bodyPr>
          <a:lstStyle/>
          <a:p>
            <a:r>
              <a:rPr lang="es-ES_tradnl" dirty="0" smtClean="0"/>
              <a:t>.</a:t>
            </a:r>
            <a:endParaRPr lang="es-ES_tradnl" dirty="0"/>
          </a:p>
        </p:txBody>
      </p:sp>
      <p:pic>
        <p:nvPicPr>
          <p:cNvPr id="3074" name="Picture 2" descr="http://deconceptos.com/wp-content/uploads/2008/10/concepto-de-patr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0"/>
            <a:ext cx="4860032" cy="6858001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0" y="0"/>
            <a:ext cx="4572000" cy="67403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5400" dirty="0" smtClean="0"/>
              <a:t>1. El obrero percibe un </a:t>
            </a:r>
            <a:r>
              <a:rPr lang="es-ES_tradnl" sz="5400" b="1" dirty="0" smtClean="0"/>
              <a:t>salario</a:t>
            </a:r>
            <a:r>
              <a:rPr lang="es-ES_tradnl" sz="5400" dirty="0" smtClean="0"/>
              <a:t> a cambio de su trabajo sin reflexionar que está siendo explotado.</a:t>
            </a:r>
            <a:endParaRPr lang="es-ES_tradnl" sz="5400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4716016" cy="6858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es-ES_tradnl" sz="4400" dirty="0" smtClean="0"/>
          </a:p>
          <a:p>
            <a:pPr>
              <a:buNone/>
            </a:pPr>
            <a:endParaRPr lang="es-ES_tradnl" sz="4400" dirty="0" smtClean="0"/>
          </a:p>
          <a:p>
            <a:pPr algn="just">
              <a:buNone/>
            </a:pPr>
            <a:r>
              <a:rPr lang="es-ES_tradnl" sz="4400" dirty="0" smtClean="0"/>
              <a:t>2. El obrero pierde el control de las </a:t>
            </a:r>
            <a:r>
              <a:rPr lang="es-ES_tradnl" sz="4400" b="1" dirty="0" smtClean="0"/>
              <a:t>mercancías</a:t>
            </a:r>
            <a:r>
              <a:rPr lang="es-ES_tradnl" sz="4400" dirty="0" smtClean="0"/>
              <a:t> que produce fruto de su trabajo.</a:t>
            </a:r>
            <a:endParaRPr lang="es-ES_tradnl" dirty="0"/>
          </a:p>
        </p:txBody>
      </p:sp>
      <p:pic>
        <p:nvPicPr>
          <p:cNvPr id="4" name="Picture 2" descr="http://www.soberania.org/Images/obreros_fabrica_chi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0"/>
            <a:ext cx="4283968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"/>
            <a:ext cx="9144000" cy="25649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s-ES_tradnl" sz="4400" dirty="0" smtClean="0"/>
              <a:t>3. Los trabajadores se convierten en un mero producto </a:t>
            </a:r>
            <a:r>
              <a:rPr lang="es-ES_tradnl" sz="4400" b="1" dirty="0" smtClean="0"/>
              <a:t>mercantil.</a:t>
            </a:r>
            <a:endParaRPr lang="es-ES_tradnl" sz="4400" dirty="0"/>
          </a:p>
        </p:txBody>
      </p:sp>
      <p:pic>
        <p:nvPicPr>
          <p:cNvPr id="24578" name="Picture 2" descr="http://www.semana.com/photos/%5CGenerales%5CImgArticulo_T1_59254_2009121_1918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832"/>
            <a:ext cx="9144000" cy="494116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168478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s-ES_tradnl" dirty="0" smtClean="0"/>
              <a:t>4. </a:t>
            </a:r>
            <a:r>
              <a:rPr lang="es-ES_tradnl" sz="3600" dirty="0" smtClean="0"/>
              <a:t>Cuando el obrero se enfrenta a otros trabajadores con el objetivo de obtener ciertos beneficios que les ofrece el capitalista.</a:t>
            </a:r>
            <a:endParaRPr lang="es-ES_tradnl" dirty="0"/>
          </a:p>
        </p:txBody>
      </p:sp>
      <p:pic>
        <p:nvPicPr>
          <p:cNvPr id="23556" name="Picture 4" descr="http://www.eleconomista.es/imag/_v2/patrocinios/mujer-homb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252536" y="0"/>
            <a:ext cx="9396536" cy="63813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s-ES_tradnl" i="1" dirty="0" smtClean="0"/>
          </a:p>
          <a:p>
            <a:r>
              <a:rPr lang="es-ES_tradnl" i="1" dirty="0" smtClean="0"/>
              <a:t>La propiedad privada aliena al hombre porque no lo trata como fin en sí mismo, sino como mero medio o instrumento para la producción.</a:t>
            </a:r>
            <a:endParaRPr lang="es-ES_tradnl" dirty="0"/>
          </a:p>
        </p:txBody>
      </p:sp>
      <p:pic>
        <p:nvPicPr>
          <p:cNvPr id="9" name="Picture 8" descr="http://2.bp.blogspot.com/_QyEcn0oAvZo/SujoCSjOCdI/AAAAAAAAA-A/9abkiW4wODY/s320/Propiedad+Privada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2780929"/>
            <a:ext cx="4248472" cy="4077072"/>
          </a:xfrm>
          <a:prstGeom prst="rect">
            <a:avLst/>
          </a:prstGeom>
          <a:noFill/>
        </p:spPr>
      </p:pic>
      <p:pic>
        <p:nvPicPr>
          <p:cNvPr id="26636" name="Picture 12" descr="http://2.bp.blogspot.com/_o92MZsIE73I/Sw3TJLtG17I/AAAAAAAABL0/oHQ_LrayX-g/s1600/2522854897-miles-campesinos-llegan-asuncion-protestar-congres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852936"/>
            <a:ext cx="5292080" cy="400506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272</Words>
  <Application>Microsoft Office PowerPoint</Application>
  <PresentationFormat>Presentación en pantalla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Diapositiva 1</vt:lpstr>
      <vt:lpstr>La palabra viene de alienus, que significa : algo ajeno o extraño. </vt:lpstr>
      <vt:lpstr>Diapositiva 3</vt:lpstr>
      <vt:lpstr>Diapositiva 4</vt:lpstr>
      <vt:lpstr>.</vt:lpstr>
      <vt:lpstr>Diapositiva 6</vt:lpstr>
      <vt:lpstr>Diapositiva 7</vt:lpstr>
      <vt:lpstr>Diapositiva 8</vt:lpstr>
      <vt:lpstr>Diapositiva 9</vt:lpstr>
      <vt:lpstr>Diapositiva 10</vt:lpstr>
    </vt:vector>
  </TitlesOfParts>
  <Company>Ellacuría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La Alienación By Cristóbal Ávalos SJ</dc:title>
  <dc:creator>PC4_2</dc:creator>
  <cp:lastModifiedBy>Note-Isehf</cp:lastModifiedBy>
  <cp:revision>32</cp:revision>
  <dcterms:created xsi:type="dcterms:W3CDTF">2010-06-11T00:03:18Z</dcterms:created>
  <dcterms:modified xsi:type="dcterms:W3CDTF">2012-04-20T00:18:23Z</dcterms:modified>
</cp:coreProperties>
</file>