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4" r:id="rId18"/>
    <p:sldId id="272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E37AB-1D6A-40BA-A3F3-688521242A91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9E0BC-EB15-4170-B0CA-B919F9F991D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9E0BC-EB15-4170-B0CA-B919F9F991D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5875-9FA2-4C6D-A3DB-FCB0A85BF172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E1B9-1925-47FE-8C64-00404B20321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5875-9FA2-4C6D-A3DB-FCB0A85BF172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E1B9-1925-47FE-8C64-00404B20321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5875-9FA2-4C6D-A3DB-FCB0A85BF172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E1B9-1925-47FE-8C64-00404B20321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5875-9FA2-4C6D-A3DB-FCB0A85BF172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E1B9-1925-47FE-8C64-00404B20321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5875-9FA2-4C6D-A3DB-FCB0A85BF172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E1B9-1925-47FE-8C64-00404B20321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5875-9FA2-4C6D-A3DB-FCB0A85BF172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E1B9-1925-47FE-8C64-00404B20321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5875-9FA2-4C6D-A3DB-FCB0A85BF172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E1B9-1925-47FE-8C64-00404B20321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5875-9FA2-4C6D-A3DB-FCB0A85BF172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E1B9-1925-47FE-8C64-00404B20321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5875-9FA2-4C6D-A3DB-FCB0A85BF172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E1B9-1925-47FE-8C64-00404B20321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5875-9FA2-4C6D-A3DB-FCB0A85BF172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E1B9-1925-47FE-8C64-00404B20321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5875-9FA2-4C6D-A3DB-FCB0A85BF172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BE1B9-1925-47FE-8C64-00404B20321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F5875-9FA2-4C6D-A3DB-FCB0A85BF172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BE1B9-1925-47FE-8C64-00404B20321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7851648" cy="647700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u="sng" dirty="0" smtClean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LA PEDAGOGIA DE: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s-ES" b="1" dirty="0" smtClean="0">
                <a:solidFill>
                  <a:schemeClr val="tx1"/>
                </a:solidFill>
              </a:rPr>
              <a:t>Rousseau</a:t>
            </a:r>
            <a:br>
              <a:rPr lang="es-E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s-ES" b="1" dirty="0" err="1" smtClean="0">
                <a:solidFill>
                  <a:schemeClr val="tx1"/>
                </a:solidFill>
              </a:rPr>
              <a:t>Condorcet</a:t>
            </a:r>
            <a:r>
              <a:rPr lang="es-ES" b="1" dirty="0" smtClean="0">
                <a:solidFill>
                  <a:schemeClr val="tx1"/>
                </a:solidFill>
              </a:rPr>
              <a:t/>
            </a:r>
            <a:br>
              <a:rPr lang="es-E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s-ES" b="1" dirty="0" err="1" smtClean="0">
                <a:solidFill>
                  <a:schemeClr val="tx1"/>
                </a:solidFill>
              </a:rPr>
              <a:t>Pestalozzi</a:t>
            </a:r>
            <a:r>
              <a:rPr lang="es-ES" b="1" dirty="0" smtClean="0">
                <a:solidFill>
                  <a:schemeClr val="tx1"/>
                </a:solidFill>
              </a:rPr>
              <a:t/>
            </a:r>
            <a:br>
              <a:rPr lang="es-E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s-ES" b="1" dirty="0" err="1" smtClean="0">
                <a:solidFill>
                  <a:schemeClr val="tx1"/>
                </a:solidFill>
              </a:rPr>
              <a:t>Herbart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s-ES" b="1" dirty="0"/>
              <a:t>La instrucción pública tiene por tarea ayudar a todo ciudadano a reflexionar consigo mismo y con los otros. </a:t>
            </a:r>
            <a:endParaRPr lang="es-ES" b="1" dirty="0" smtClean="0"/>
          </a:p>
          <a:p>
            <a:r>
              <a:rPr lang="es-ES" b="1" dirty="0" smtClean="0"/>
              <a:t>Le interesa despertar el espíritu crítico en los niños y jóvenes, para que apliquen en su formación los principios de la perfectibilidad del hombre: </a:t>
            </a:r>
            <a:r>
              <a:rPr lang="es-E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analizar las leyes, el racionalismo, el laicismo y el sentido de la humanidad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s-E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b="1" dirty="0" smtClean="0">
                <a:latin typeface="Arial Black" pitchFamily="34" charset="0"/>
              </a:rPr>
              <a:t>Johann Heinrich Pestalozzi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s-ES" b="1" dirty="0" smtClean="0"/>
              <a:t>Círculo del saber es reducido, empieza en el propio lugar del niño.</a:t>
            </a:r>
          </a:p>
          <a:p>
            <a:r>
              <a:rPr lang="es-ES" dirty="0" smtClean="0"/>
              <a:t>. </a:t>
            </a:r>
            <a:r>
              <a:rPr lang="es-ES" b="1" i="1" dirty="0" smtClean="0"/>
              <a:t>“El puro sentido de la verdad se forma en círculos reducidos, y la pura sabiduría humana descansa en el firme fundamento del conocimiento de sus relaciones más próximas y en la educada capacidad para proceder en sus asuntos más inmediatos.”(</a:t>
            </a:r>
            <a:r>
              <a:rPr lang="en-US" sz="2000" dirty="0" smtClean="0"/>
              <a:t>LUZURIAGA, Lorenzo. </a:t>
            </a:r>
            <a:r>
              <a:rPr lang="es-ES" sz="2000" dirty="0" smtClean="0"/>
              <a:t>Antología Pedagógico</a:t>
            </a:r>
            <a:r>
              <a:rPr lang="es-ES" dirty="0" smtClean="0"/>
              <a:t>)</a:t>
            </a:r>
            <a:endParaRPr lang="en-US" dirty="0" smtClean="0"/>
          </a:p>
          <a:p>
            <a:endParaRPr lang="es-ES_tradn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3400" y="5334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s-ES" b="1" dirty="0" smtClean="0"/>
              <a:t>Esta </a:t>
            </a:r>
            <a:r>
              <a:rPr lang="es-ES" b="1" dirty="0" smtClean="0">
                <a:solidFill>
                  <a:srgbClr val="FF0000"/>
                </a:solidFill>
              </a:rPr>
              <a:t>pedagogía</a:t>
            </a:r>
            <a:r>
              <a:rPr lang="es-ES" b="1" dirty="0" smtClean="0"/>
              <a:t> se centra en la educación infantil, da importancia al proceso de desarrollo humano: sensitivo e intelectual</a:t>
            </a:r>
            <a:r>
              <a:rPr lang="es-ES" dirty="0" smtClean="0"/>
              <a:t>.</a:t>
            </a:r>
          </a:p>
          <a:p>
            <a:r>
              <a:rPr lang="es-ES" b="1" dirty="0" smtClean="0"/>
              <a:t>La </a:t>
            </a:r>
            <a:r>
              <a:rPr lang="es-ES" b="1" dirty="0" smtClean="0">
                <a:solidFill>
                  <a:srgbClr val="FF0000"/>
                </a:solidFill>
              </a:rPr>
              <a:t>educación</a:t>
            </a:r>
            <a:r>
              <a:rPr lang="es-ES" b="1" dirty="0" smtClean="0"/>
              <a:t> es vista como una ayuda en este tiempo para tener una orientación de sus actividades.</a:t>
            </a:r>
          </a:p>
          <a:p>
            <a:r>
              <a:rPr lang="es-ES" b="1" dirty="0" smtClean="0"/>
              <a:t>La sabiduría se despierta porque el ser humano siente una necesidad de aprender, y ese aprendizaje adquiere por medio de curiosidad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Método de enseñanza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1. </a:t>
            </a:r>
            <a:r>
              <a:rPr lang="es-ES" b="1" dirty="0" smtClean="0">
                <a:solidFill>
                  <a:srgbClr val="FF0000"/>
                </a:solidFill>
                <a:latin typeface="Arial Black" pitchFamily="34" charset="0"/>
              </a:rPr>
              <a:t>Forma</a:t>
            </a:r>
            <a:r>
              <a:rPr lang="es-ES" dirty="0" smtClean="0"/>
              <a:t> </a:t>
            </a:r>
            <a:r>
              <a:rPr lang="es-ES" dirty="0" smtClean="0">
                <a:latin typeface="Arial Black" pitchFamily="34" charset="0"/>
              </a:rPr>
              <a:t>observar, medir, dibujar y escribir</a:t>
            </a:r>
            <a:r>
              <a:rPr lang="es-ES" dirty="0" smtClean="0"/>
              <a:t>.</a:t>
            </a:r>
          </a:p>
          <a:p>
            <a:r>
              <a:rPr lang="es-ES" dirty="0" smtClean="0"/>
              <a:t>2.</a:t>
            </a:r>
            <a:r>
              <a:rPr lang="es-ES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s-ES" b="1" i="1" dirty="0" smtClean="0">
                <a:solidFill>
                  <a:srgbClr val="FF0000"/>
                </a:solidFill>
                <a:latin typeface="Arial Black" pitchFamily="34" charset="0"/>
              </a:rPr>
              <a:t>Número</a:t>
            </a:r>
            <a:r>
              <a:rPr lang="es-ES" i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s-ES" dirty="0" smtClean="0">
                <a:latin typeface="Arial Black" pitchFamily="34" charset="0"/>
              </a:rPr>
              <a:t>relaciones métricas y numéricas</a:t>
            </a:r>
            <a:r>
              <a:rPr lang="es-ES" i="1" dirty="0" smtClean="0"/>
              <a:t>.</a:t>
            </a:r>
          </a:p>
          <a:p>
            <a:r>
              <a:rPr lang="es-ES" i="1" dirty="0" smtClean="0"/>
              <a:t>3.</a:t>
            </a:r>
            <a:r>
              <a:rPr lang="es-ES" b="1" i="1" dirty="0" smtClean="0"/>
              <a:t> </a:t>
            </a:r>
            <a:r>
              <a:rPr lang="es-ES" b="1" i="1" dirty="0" smtClean="0">
                <a:solidFill>
                  <a:srgbClr val="FF0000"/>
                </a:solidFill>
                <a:latin typeface="Arial Black" pitchFamily="34" charset="0"/>
              </a:rPr>
              <a:t>Nombre</a:t>
            </a:r>
            <a:r>
              <a:rPr lang="es-ES" i="1" dirty="0" smtClean="0"/>
              <a:t>: </a:t>
            </a:r>
            <a:r>
              <a:rPr lang="es-ES" dirty="0" smtClean="0">
                <a:latin typeface="Arial Black" pitchFamily="34" charset="0"/>
              </a:rPr>
              <a:t>Familiarizarlos .</a:t>
            </a:r>
          </a:p>
          <a:p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RECITACION COLECTIVA COMO METODO DE APRENDIZAJE.</a:t>
            </a:r>
          </a:p>
          <a:p>
            <a:r>
              <a:rPr lang="es-ES" b="1" dirty="0" smtClean="0"/>
              <a:t>La experiencia enseña la importancia de la actividad ejercida por la intuición. </a:t>
            </a:r>
            <a:endParaRPr lang="es-E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Propuesta Pedagógica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b="1" dirty="0" smtClean="0"/>
              <a:t>Seguir el proceso del desarrollo del niño.</a:t>
            </a:r>
          </a:p>
          <a:p>
            <a:r>
              <a:rPr lang="es-ES" b="1" dirty="0" smtClean="0"/>
              <a:t>Percepción espontánea. </a:t>
            </a:r>
          </a:p>
          <a:p>
            <a:r>
              <a:rPr lang="es-ES" b="1" dirty="0" smtClean="0"/>
              <a:t>Su propuesta no se basaba de métodos científicos.</a:t>
            </a:r>
          </a:p>
          <a:p>
            <a:r>
              <a:rPr lang="es-ES" b="1" dirty="0" smtClean="0"/>
              <a:t>Su práctica pedagógica: la intuición, el uso e importancia de los sentidos y el papel de los sentimientos en el proceso educativo.</a:t>
            </a:r>
            <a:endParaRPr lang="en-US" b="1" dirty="0" smtClean="0"/>
          </a:p>
          <a:p>
            <a:r>
              <a:rPr lang="es-ES" b="1" dirty="0" smtClean="0"/>
              <a:t>El docente no era autoritario y debía estar dispuesto para responder las necesidades de los alumnos.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Johann Friedrich Herbart</a:t>
            </a:r>
            <a:endParaRPr lang="en-U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Con el nace la pedagogía como razón científica.</a:t>
            </a:r>
          </a:p>
          <a:p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 Considera la intuición (observar) como mecanismo para conocer el verdadero conocimiento científico. </a:t>
            </a:r>
          </a:p>
          <a:p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La idea clave de su pedagogía, es que la </a:t>
            </a:r>
            <a:r>
              <a:rPr lang="es-E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instrucción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 es la base, la única base de toda la educación.</a:t>
            </a:r>
          </a:p>
          <a:p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Para él instruir al espíritu es construirlo. Razón. Moral.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3400" y="533400"/>
            <a:ext cx="8229600" cy="4525963"/>
          </a:xfrm>
        </p:spPr>
        <p:txBody>
          <a:bodyPr/>
          <a:lstStyle/>
          <a:p>
            <a:r>
              <a:rPr lang="es-ES_tradnl" b="1" dirty="0" smtClean="0"/>
              <a:t>El profesor tiene que despertar INTERES de los alumnos.</a:t>
            </a:r>
            <a:r>
              <a:rPr lang="en-US" dirty="0" smtClean="0"/>
              <a:t> </a:t>
            </a:r>
          </a:p>
          <a:p>
            <a:r>
              <a:rPr lang="es-ES" b="1" dirty="0" smtClean="0"/>
              <a:t>Interés es el gusto que se toma por una cosa, y que hace que nos sea agradable.</a:t>
            </a:r>
          </a:p>
          <a:p>
            <a:r>
              <a:rPr lang="es-ES" b="1" dirty="0" smtClean="0"/>
              <a:t>Interesar es excitar el apetito del espíritu.</a:t>
            </a:r>
          </a:p>
          <a:p>
            <a:r>
              <a:rPr lang="es-ES" b="1" dirty="0" smtClean="0"/>
              <a:t>El interés es al mismo tiempo el carácter de las cosas que se utilizan para llamar la atención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La Reflexión Pedagógica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_tradnl" b="1" u="sng" dirty="0" smtClean="0"/>
              <a:t>Pensamiento </a:t>
            </a:r>
            <a:r>
              <a:rPr lang="es-ES_tradnl" b="1" u="sng" dirty="0" err="1" smtClean="0"/>
              <a:t>Pedagogico</a:t>
            </a:r>
            <a:r>
              <a:rPr lang="es-ES_tradnl" b="1" u="sng" dirty="0" smtClean="0"/>
              <a:t> </a:t>
            </a:r>
            <a:r>
              <a:rPr lang="es-ES_tradnl" b="1" u="sng" dirty="0" err="1" smtClean="0"/>
              <a:t>Analitico</a:t>
            </a:r>
            <a:r>
              <a:rPr lang="en-US" dirty="0" smtClean="0"/>
              <a:t>:  </a:t>
            </a:r>
            <a:r>
              <a:rPr lang="es-ES" dirty="0" smtClean="0"/>
              <a:t>es el que nace de la percepción inmediata de las cosas sensibles.</a:t>
            </a:r>
          </a:p>
          <a:p>
            <a:pPr marL="514350" indent="-514350">
              <a:buFont typeface="+mj-lt"/>
              <a:buAutoNum type="arabicPeriod"/>
            </a:pPr>
            <a:r>
              <a:rPr lang="es-ES_tradnl" b="1" u="sng" dirty="0" smtClean="0"/>
              <a:t>El pensamiento especulativo-sintetizador:</a:t>
            </a:r>
            <a:r>
              <a:rPr lang="es-ES_tradnl" dirty="0" smtClean="0"/>
              <a:t> </a:t>
            </a:r>
            <a:r>
              <a:rPr lang="es-ES" dirty="0" smtClean="0"/>
              <a:t>se deriva de la meditación prolongada de los objetos de la experiencia, de la necesidad de explicación y de la búsqueda de relaciones causales.</a:t>
            </a:r>
            <a:endParaRPr lang="es-ES_tradnl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>Desempeño docente</a:t>
            </a:r>
            <a:r>
              <a:rPr lang="es-ES" b="1" dirty="0" smtClean="0"/>
              <a:t>: El maestro debe poseer carisma y personalidad para generar interés en el aprendizaje</a:t>
            </a:r>
          </a:p>
          <a:p>
            <a:r>
              <a:rPr lang="es-ES" b="1" dirty="0" smtClean="0"/>
              <a:t>Considera al maestro como un artista, cuya misión es educar.</a:t>
            </a:r>
          </a:p>
          <a:p>
            <a:r>
              <a:rPr lang="es-ES" b="1" dirty="0" smtClean="0">
                <a:solidFill>
                  <a:srgbClr val="FF0000"/>
                </a:solidFill>
              </a:rPr>
              <a:t>Alumno: </a:t>
            </a:r>
            <a:r>
              <a:rPr lang="es-ES" b="1" dirty="0" smtClean="0"/>
              <a:t>Parte del supuesto de que los espíritus humanos no poseen contenido alguno, en consecuencia debe ser llenado a partir del proceso de enseñanza.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SI QUIERES PREGUNTAR, piensa dos veces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s-ES_tradnl" dirty="0" smtClean="0"/>
              <a:t>Si no quieres preguntar, es porque no quieres pensar.</a:t>
            </a:r>
          </a:p>
          <a:p>
            <a:pPr lvl="3">
              <a:buNone/>
            </a:pPr>
            <a:r>
              <a:rPr lang="es-ES_tradnl" dirty="0" smtClean="0"/>
              <a:t>	(Autor: Isaac Segovia)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553200"/>
          </a:xfrm>
        </p:spPr>
        <p:txBody>
          <a:bodyPr>
            <a:normAutofit/>
          </a:bodyPr>
          <a:lstStyle/>
          <a:p>
            <a:pPr algn="l"/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s-ES" sz="2800" b="1" u="sng" dirty="0" smtClean="0">
                <a:latin typeface="Times New Roman" pitchFamily="18" charset="0"/>
                <a:cs typeface="Times New Roman" pitchFamily="18" charset="0"/>
              </a:rPr>
              <a:t>CONTEXTO HISTORICO EUROPEO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s-E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Surge un espíritu crítico y se admiten la </a:t>
            </a:r>
            <a:r>
              <a:rPr lang="es-E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razón y la experiencia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 como las dos únicas vías de conocimiento. </a:t>
            </a:r>
            <a:br>
              <a:rPr lang="es-E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- Se incrementa el espíritu científico en ese siglo y aparecen científicos y filósofos ingleses importantes como Newton, </a:t>
            </a:r>
            <a:r>
              <a:rPr lang="es-ES" sz="2800" b="1" dirty="0" err="1" smtClean="0">
                <a:latin typeface="Times New Roman" pitchFamily="18" charset="0"/>
                <a:cs typeface="Times New Roman" pitchFamily="18" charset="0"/>
              </a:rPr>
              <a:t>Locke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, Smith y </a:t>
            </a:r>
            <a:r>
              <a:rPr lang="es-ES" sz="2800" b="1" dirty="0" err="1" smtClean="0">
                <a:latin typeface="Times New Roman" pitchFamily="18" charset="0"/>
                <a:cs typeface="Times New Roman" pitchFamily="18" charset="0"/>
              </a:rPr>
              <a:t>Hobbes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s-E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- En Francia surge una generación importante de intelectuales como Voltaire, Rousseau y </a:t>
            </a:r>
            <a:r>
              <a:rPr lang="es-ES" sz="2800" b="1" dirty="0" err="1" smtClean="0">
                <a:latin typeface="Times New Roman" pitchFamily="18" charset="0"/>
                <a:cs typeface="Times New Roman" pitchFamily="18" charset="0"/>
              </a:rPr>
              <a:t>Montesquieu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. En este país también aparece en esta época la primera Enciclopedia, por </a:t>
            </a:r>
            <a:r>
              <a:rPr lang="es-ES" sz="2800" b="1" dirty="0" err="1" smtClean="0">
                <a:latin typeface="Times New Roman" pitchFamily="18" charset="0"/>
                <a:cs typeface="Times New Roman" pitchFamily="18" charset="0"/>
              </a:rPr>
              <a:t>Diderot</a:t>
            </a: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, que se considera una de las causas de la revolución francesa. </a:t>
            </a:r>
            <a:r>
              <a:rPr lang="es-E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(La Ilustración)</a:t>
            </a:r>
            <a:endParaRPr lang="en-US" sz="2800" b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b="1" dirty="0" smtClean="0">
                <a:solidFill>
                  <a:srgbClr val="002060"/>
                </a:solidFill>
              </a:rPr>
              <a:t>Qué es la ILUSTRACION?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La ilustración es el movimiento representativo del siglo XVIII que provoca una profunda renovación en Europa y somete a una </a:t>
            </a:r>
            <a:r>
              <a:rPr lang="es-E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crítica racional 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de la visión del mundo, la filosofía, la cultura y las creencias religiosas aceptadas hasta el momento.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Jean Jacques Rousseau 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u="sng" dirty="0" smtClean="0"/>
              <a:t>La </a:t>
            </a:r>
            <a:r>
              <a:rPr lang="en-US" b="1" u="sng" dirty="0" err="1" smtClean="0"/>
              <a:t>Educación</a:t>
            </a:r>
            <a:r>
              <a:rPr lang="en-US" b="1" u="sng" dirty="0" smtClean="0"/>
              <a:t> Natural:</a:t>
            </a:r>
          </a:p>
          <a:p>
            <a:r>
              <a:rPr lang="es-ES_tradnl" b="1" dirty="0" smtClean="0"/>
              <a:t>Entiende por NATURALEZA: vida originaria sin influencia social.</a:t>
            </a:r>
          </a:p>
          <a:p>
            <a:r>
              <a:rPr lang="es-ES" b="1" dirty="0" smtClean="0"/>
              <a:t>La naturaleza es el lugar en el cual nace, crece y muere un ser vivo.</a:t>
            </a:r>
          </a:p>
          <a:p>
            <a:r>
              <a:rPr lang="es-ES" b="1" dirty="0" smtClean="0"/>
              <a:t> NATURALEZA del niño. Se refiere a la etapa del desenvolvimiento corporal y anímico del educando.</a:t>
            </a:r>
            <a:endParaRPr lang="es-ES_tradn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r>
              <a:rPr lang="es-ES_tradnl" b="1" dirty="0" smtClean="0">
                <a:latin typeface="Arial" pitchFamily="34" charset="0"/>
                <a:cs typeface="Arial" pitchFamily="34" charset="0"/>
              </a:rPr>
              <a:t>Observar  la naturaleza del niño.</a:t>
            </a:r>
          </a:p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Rousseau, se ocupa de la educación del niño a partir de los dos años de edad.</a:t>
            </a:r>
          </a:p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El niño se ocupa en examinar los objetos porque así adquirirá los primeros materiales de sus conocimientos.</a:t>
            </a:r>
          </a:p>
          <a:p>
            <a:r>
              <a:rPr lang="es-ES" b="1" dirty="0">
                <a:latin typeface="Arial" pitchFamily="34" charset="0"/>
                <a:cs typeface="Arial" pitchFamily="34" charset="0"/>
              </a:rPr>
              <a:t>E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l niño puede asimilar y adquirir conocimientos a través de experiencias.</a:t>
            </a:r>
            <a:endParaRPr lang="es-ES_tradnl" b="1" dirty="0" smtClean="0">
              <a:latin typeface="Arial" pitchFamily="34" charset="0"/>
              <a:cs typeface="Arial" pitchFamily="34" charset="0"/>
            </a:endParaRPr>
          </a:p>
          <a:p>
            <a:endParaRPr lang="es-ES_tradn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. </a:t>
            </a:r>
            <a:r>
              <a:rPr lang="es-ES" b="1" dirty="0" smtClean="0">
                <a:solidFill>
                  <a:srgbClr val="0070C0"/>
                </a:solidFill>
              </a:rPr>
              <a:t>La pedagogía de este autor se basa en los principios psicológicos: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_tradnl" b="1" u="sng" dirty="0" smtClean="0"/>
              <a:t>Naturaleza</a:t>
            </a:r>
            <a:r>
              <a:rPr lang="es-ES_tradnl" b="1" dirty="0" smtClean="0"/>
              <a:t>: Desenvolvimiento corporal…</a:t>
            </a:r>
          </a:p>
          <a:p>
            <a:pPr marL="514350" indent="-514350">
              <a:buFont typeface="+mj-lt"/>
              <a:buAutoNum type="arabicPeriod"/>
            </a:pPr>
            <a:r>
              <a:rPr lang="es-ES_tradnl" b="1" u="sng" dirty="0" smtClean="0"/>
              <a:t>Ejercicios de las Funciones</a:t>
            </a:r>
            <a:r>
              <a:rPr lang="es-ES_tradnl" b="1" dirty="0" smtClean="0"/>
              <a:t>: Lo que aprende de los mayores.</a:t>
            </a:r>
          </a:p>
          <a:p>
            <a:pPr marL="514350" indent="-514350">
              <a:buFont typeface="+mj-lt"/>
              <a:buAutoNum type="arabicPeriod"/>
            </a:pPr>
            <a:r>
              <a:rPr lang="es-ES_tradnl" b="1" u="sng" dirty="0" smtClean="0"/>
              <a:t>La acción natural</a:t>
            </a:r>
            <a:r>
              <a:rPr lang="es-ES_tradnl" b="1" dirty="0" smtClean="0"/>
              <a:t>: </a:t>
            </a:r>
            <a:r>
              <a:rPr lang="es-ES" b="1" dirty="0" smtClean="0"/>
              <a:t>satisfacer el interés del momento.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u="sng" dirty="0" smtClean="0"/>
              <a:t>Manera de ser</a:t>
            </a:r>
            <a:r>
              <a:rPr lang="es-ES" b="1" dirty="0" smtClean="0"/>
              <a:t>: se refiere en relación de los caracteres físico, y psíquicos de los demás individuos. </a:t>
            </a:r>
            <a:endParaRPr lang="es-ES_tradn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s-ES" b="1" dirty="0" smtClean="0"/>
              <a:t>El proceso educativo debe de partir del entendimiento de la naturaleza del niño, del conocimiento de sus intereses y características particulares</a:t>
            </a:r>
            <a:r>
              <a:rPr lang="es-ES" b="1" dirty="0" smtClean="0"/>
              <a:t>.</a:t>
            </a:r>
          </a:p>
          <a:p>
            <a:r>
              <a:rPr lang="es-ES" b="1" i="1" dirty="0" smtClean="0"/>
              <a:t>El desarrollo interno de nuestras facultades y de nuestros órganos es </a:t>
            </a:r>
            <a:r>
              <a:rPr lang="es-ES" b="1" i="1" u="sng" dirty="0" smtClean="0"/>
              <a:t>la educación de la naturaleza</a:t>
            </a:r>
            <a:r>
              <a:rPr lang="es-ES" b="1" i="1" dirty="0" smtClean="0"/>
              <a:t>; el uso que aprendemos a hacer de este desarrollo es la </a:t>
            </a:r>
            <a:r>
              <a:rPr lang="es-ES" b="1" i="1" u="sng" dirty="0" smtClean="0"/>
              <a:t>educación de los hombres</a:t>
            </a:r>
            <a:r>
              <a:rPr lang="es-ES" b="1" i="1" dirty="0" smtClean="0"/>
              <a:t>; y la adquisición de nuestra propia experiencia sobre los objetos que nos afectan es la </a:t>
            </a:r>
            <a:r>
              <a:rPr lang="es-ES" b="1" i="1" u="sng" dirty="0" smtClean="0"/>
              <a:t>educación de las </a:t>
            </a:r>
            <a:r>
              <a:rPr lang="es-ES" b="1" i="1" u="sng" dirty="0" smtClean="0"/>
              <a:t>cosas</a:t>
            </a:r>
            <a:r>
              <a:rPr lang="es-ES" b="1" i="1" dirty="0" smtClean="0"/>
              <a:t>.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 Black" pitchFamily="34" charset="0"/>
              </a:rPr>
              <a:t>Marques de Condorcet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_tradnl" b="1" dirty="0" smtClean="0"/>
              <a:t>Propuso una Educación Nacional, en la cual desarrolla </a:t>
            </a:r>
            <a:r>
              <a:rPr lang="es-ES_tradnl" b="1" u="sng" dirty="0" smtClean="0">
                <a:solidFill>
                  <a:srgbClr val="FF0000"/>
                </a:solidFill>
              </a:rPr>
              <a:t>la instrucción</a:t>
            </a:r>
            <a:r>
              <a:rPr lang="es-ES_tradnl" b="1" dirty="0" smtClean="0"/>
              <a:t>.</a:t>
            </a:r>
          </a:p>
          <a:p>
            <a:r>
              <a:rPr lang="es-ES" b="1" dirty="0" smtClean="0"/>
              <a:t>Esta instrucción tenía un carácter gratuito y laica.</a:t>
            </a:r>
            <a:endParaRPr lang="es-ES_tradnl" b="1" dirty="0" smtClean="0"/>
          </a:p>
          <a:p>
            <a:r>
              <a:rPr lang="es-ES" b="1" i="1" dirty="0" smtClean="0"/>
              <a:t>. “Cultivar en cada generación las facultades físicas, intelectuales y morales y con ello contribuir a este perfeccionamiento general y gradual de la especie humana, ultimo fin hacia el cual toda institución social debe dirigirse</a:t>
            </a:r>
            <a:r>
              <a:rPr lang="es-ES" b="1" dirty="0" smtClean="0"/>
              <a:t>” .</a:t>
            </a:r>
            <a:r>
              <a:rPr lang="es-ES" dirty="0" smtClean="0"/>
              <a:t>(Luzuriaga, Lorenzo)</a:t>
            </a:r>
            <a:endParaRPr lang="es-ES_tradnl" dirty="0" smtClean="0"/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638800"/>
          </a:xfrm>
        </p:spPr>
        <p:txBody>
          <a:bodyPr/>
          <a:lstStyle/>
          <a:p>
            <a:r>
              <a:rPr lang="es-ES" b="1" dirty="0" smtClean="0"/>
              <a:t>Propone la igualdad de oportunidades ante la ley y de la educación,</a:t>
            </a:r>
          </a:p>
          <a:p>
            <a:r>
              <a:rPr lang="es-ES" b="1" dirty="0" smtClean="0"/>
              <a:t>La educación tiene que ser </a:t>
            </a:r>
            <a:r>
              <a:rPr lang="es-ES" b="1" u="sng" dirty="0" smtClean="0">
                <a:solidFill>
                  <a:srgbClr val="FF0000"/>
                </a:solidFill>
              </a:rPr>
              <a:t>GRADUAL</a:t>
            </a:r>
            <a:r>
              <a:rPr lang="es-ES" b="1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 smtClean="0"/>
              <a:t>Escuelas Primarias,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 smtClean="0"/>
              <a:t>Escuelas Secundarias,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 smtClean="0"/>
              <a:t>Institutos,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 smtClean="0"/>
              <a:t>Liceos y;</a:t>
            </a:r>
          </a:p>
          <a:p>
            <a:pPr marL="514350" indent="-514350">
              <a:buFont typeface="+mj-lt"/>
              <a:buAutoNum type="arabicPeriod"/>
            </a:pPr>
            <a:r>
              <a:rPr lang="es-ES" b="1" dirty="0" smtClean="0"/>
              <a:t>Sociedad Nacional de Ciencias y Artes</a:t>
            </a:r>
          </a:p>
          <a:p>
            <a:pPr marL="514350" indent="-514350">
              <a:buFont typeface="+mj-lt"/>
              <a:buAutoNum type="arabicPeriod"/>
            </a:pPr>
            <a:endParaRPr lang="es-E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</TotalTime>
  <Words>939</Words>
  <Application>Microsoft Office PowerPoint</Application>
  <PresentationFormat>Presentación en pantalla (4:3)</PresentationFormat>
  <Paragraphs>73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LA PEDAGOGIA DE:  Rousseau  Condorcet  Pestalozzi  Herbart </vt:lpstr>
      <vt:lpstr> CONTEXTO HISTORICO EUROPEO Surge un espíritu crítico y se admiten la razón y la experiencia como las dos únicas vías de conocimiento.  - Se incrementa el espíritu científico en ese siglo y aparecen científicos y filósofos ingleses importantes como Newton, Locke, Smith y Hobbes.  - En Francia surge una generación importante de intelectuales como Voltaire, Rousseau y Montesquieu. En este país también aparece en esta época la primera Enciclopedia, por Diderot, que se considera una de las causas de la revolución francesa. (La Ilustración)</vt:lpstr>
      <vt:lpstr>¿Qué es la ILUSTRACION?</vt:lpstr>
      <vt:lpstr>Jean Jacques Rousseau </vt:lpstr>
      <vt:lpstr>Diapositiva 5</vt:lpstr>
      <vt:lpstr>. La pedagogía de este autor se basa en los principios psicológicos: </vt:lpstr>
      <vt:lpstr>Diapositiva 7</vt:lpstr>
      <vt:lpstr>Marques de Condorcet</vt:lpstr>
      <vt:lpstr>Diapositiva 9</vt:lpstr>
      <vt:lpstr>Diapositiva 10</vt:lpstr>
      <vt:lpstr> Johann Heinrich Pestalozzi</vt:lpstr>
      <vt:lpstr>Diapositiva 12</vt:lpstr>
      <vt:lpstr> Método de enseñanza </vt:lpstr>
      <vt:lpstr> Propuesta Pedagógica </vt:lpstr>
      <vt:lpstr>Johann Friedrich Herbart</vt:lpstr>
      <vt:lpstr>Diapositiva 16</vt:lpstr>
      <vt:lpstr>La Reflexión Pedagógica</vt:lpstr>
      <vt:lpstr>Diapositiva 18</vt:lpstr>
      <vt:lpstr>SI QUIERES PREGUNTAR, piensa dos veces…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PEDAGOGIA DE:  Rousseau  Condorcet  Pestalozzi  Herbart</dc:title>
  <dc:creator>acer</dc:creator>
  <cp:lastModifiedBy>acer</cp:lastModifiedBy>
  <cp:revision>86</cp:revision>
  <dcterms:created xsi:type="dcterms:W3CDTF">2012-04-22T18:30:55Z</dcterms:created>
  <dcterms:modified xsi:type="dcterms:W3CDTF">2012-04-26T00:21:08Z</dcterms:modified>
</cp:coreProperties>
</file>